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6"/>
  </p:notesMasterIdLst>
  <p:handoutMasterIdLst>
    <p:handoutMasterId r:id="rId57"/>
  </p:handoutMasterIdLst>
  <p:sldIdLst>
    <p:sldId id="560" r:id="rId2"/>
    <p:sldId id="634" r:id="rId3"/>
    <p:sldId id="721" r:id="rId4"/>
    <p:sldId id="711" r:id="rId5"/>
    <p:sldId id="640" r:id="rId6"/>
    <p:sldId id="713" r:id="rId7"/>
    <p:sldId id="591" r:id="rId8"/>
    <p:sldId id="642" r:id="rId9"/>
    <p:sldId id="643" r:id="rId10"/>
    <p:sldId id="714" r:id="rId11"/>
    <p:sldId id="645" r:id="rId12"/>
    <p:sldId id="647" r:id="rId13"/>
    <p:sldId id="648" r:id="rId14"/>
    <p:sldId id="649" r:id="rId15"/>
    <p:sldId id="650" r:id="rId16"/>
    <p:sldId id="719" r:id="rId17"/>
    <p:sldId id="685" r:id="rId18"/>
    <p:sldId id="689" r:id="rId19"/>
    <p:sldId id="664" r:id="rId20"/>
    <p:sldId id="696" r:id="rId21"/>
    <p:sldId id="686" r:id="rId22"/>
    <p:sldId id="690" r:id="rId23"/>
    <p:sldId id="691" r:id="rId24"/>
    <p:sldId id="692" r:id="rId25"/>
    <p:sldId id="693" r:id="rId26"/>
    <p:sldId id="695" r:id="rId27"/>
    <p:sldId id="694" r:id="rId28"/>
    <p:sldId id="715" r:id="rId29"/>
    <p:sldId id="698" r:id="rId30"/>
    <p:sldId id="699" r:id="rId31"/>
    <p:sldId id="700" r:id="rId32"/>
    <p:sldId id="716" r:id="rId33"/>
    <p:sldId id="701" r:id="rId34"/>
    <p:sldId id="703" r:id="rId35"/>
    <p:sldId id="704" r:id="rId36"/>
    <p:sldId id="702" r:id="rId37"/>
    <p:sldId id="706" r:id="rId38"/>
    <p:sldId id="705" r:id="rId39"/>
    <p:sldId id="717" r:id="rId40"/>
    <p:sldId id="687" r:id="rId41"/>
    <p:sldId id="688" r:id="rId42"/>
    <p:sldId id="708" r:id="rId43"/>
    <p:sldId id="707" r:id="rId44"/>
    <p:sldId id="709" r:id="rId45"/>
    <p:sldId id="710" r:id="rId46"/>
    <p:sldId id="718" r:id="rId47"/>
    <p:sldId id="720" r:id="rId48"/>
    <p:sldId id="616" r:id="rId49"/>
    <p:sldId id="556" r:id="rId50"/>
    <p:sldId id="528" r:id="rId51"/>
    <p:sldId id="660" r:id="rId52"/>
    <p:sldId id="472" r:id="rId53"/>
    <p:sldId id="661" r:id="rId54"/>
    <p:sldId id="6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87771"/>
  </p:normalViewPr>
  <p:slideViewPr>
    <p:cSldViewPr snapToGrid="0" snapToObjects="1">
      <p:cViewPr varScale="1">
        <p:scale>
          <a:sx n="134" d="100"/>
          <a:sy n="134" d="100"/>
        </p:scale>
        <p:origin x="1392" y="192"/>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3/30/21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3669712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3991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bioconductor.org</a:t>
            </a:r>
            <a:r>
              <a:rPr lang="en-US" dirty="0"/>
              <a:t>/books/release/OSCA/</a:t>
            </a:r>
            <a:r>
              <a:rPr lang="en-US" dirty="0" err="1"/>
              <a:t>normalization.html#normalization-by-deconvolution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173370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et al. Genome Biology </a:t>
            </a:r>
            <a:r>
              <a:rPr lang="en-US" sz="1200" b="0" i="0" kern="1200" dirty="0">
                <a:solidFill>
                  <a:schemeClr val="tx1"/>
                </a:solidFill>
                <a:effectLst/>
                <a:latin typeface="Arial" charset="0"/>
                <a:ea typeface="+mn-ea"/>
                <a:cs typeface="+mn-cs"/>
              </a:rPr>
              <a:t>(2016) 17:75 </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63831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239622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1140163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43365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44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128561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Stuart et al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275962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46</a:t>
            </a:fld>
            <a:endParaRPr lang="en-US" dirty="0"/>
          </a:p>
        </p:txBody>
      </p:sp>
    </p:spTree>
    <p:extLst>
      <p:ext uri="{BB962C8B-B14F-4D97-AF65-F5344CB8AC3E}">
        <p14:creationId xmlns:p14="http://schemas.microsoft.com/office/powerpoint/2010/main" val="3077951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2344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47</a:t>
            </a:fld>
            <a:endParaRPr lang="en-US" dirty="0"/>
          </a:p>
        </p:txBody>
      </p:sp>
    </p:spTree>
    <p:extLst>
      <p:ext uri="{BB962C8B-B14F-4D97-AF65-F5344CB8AC3E}">
        <p14:creationId xmlns:p14="http://schemas.microsoft.com/office/powerpoint/2010/main" val="213470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1842264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413371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15085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498772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3/30/21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3/30/21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3/30/21</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344148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3/30/21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3/30/21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3/30/21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 id="2147483781" r:id="rId13"/>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a:t>March 31st, 2021</a:t>
            </a:r>
            <a:endParaRPr lang="en-US" dirty="0"/>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Batch Correction and Differential Expression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b="1"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82133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a:t>
            </a:r>
          </a:p>
        </p:txBody>
      </p:sp>
    </p:spTree>
    <p:extLst>
      <p:ext uri="{BB962C8B-B14F-4D97-AF65-F5344CB8AC3E}">
        <p14:creationId xmlns:p14="http://schemas.microsoft.com/office/powerpoint/2010/main" val="203251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
        <p:nvSpPr>
          <p:cNvPr id="4" name="TextBox 3">
            <a:extLst>
              <a:ext uri="{FF2B5EF4-FFF2-40B4-BE49-F238E27FC236}">
                <a16:creationId xmlns:a16="http://schemas.microsoft.com/office/drawing/2014/main" id="{235A6786-9D8C-0D42-AB19-981A6C4E4D9B}"/>
              </a:ext>
            </a:extLst>
          </p:cNvPr>
          <p:cNvSpPr txBox="1"/>
          <p:nvPr/>
        </p:nvSpPr>
        <p:spPr>
          <a:xfrm>
            <a:off x="2004205" y="198120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We would like for our claims to reproducible across repeated experiments!</a:t>
            </a:r>
          </a:p>
        </p:txBody>
      </p:sp>
    </p:spTree>
    <p:extLst>
      <p:ext uri="{BB962C8B-B14F-4D97-AF65-F5344CB8AC3E}">
        <p14:creationId xmlns:p14="http://schemas.microsoft.com/office/powerpoint/2010/main" val="21730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b="1" dirty="0"/>
              <a:t>Normalization</a:t>
            </a:r>
          </a:p>
          <a:p>
            <a:pPr lvl="1"/>
            <a:r>
              <a:rPr lang="en-US" sz="2000" b="1"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315276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5201424"/>
          </a:xfrm>
        </p:spPr>
        <p:txBody>
          <a:bodyPr/>
          <a:lstStyle/>
          <a:p>
            <a:r>
              <a:rPr lang="en-US" dirty="0"/>
              <a:t>We would like to minimize variation/bias in gene expression due to technical and unwanted biological sources</a:t>
            </a:r>
          </a:p>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204088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56492-6FD8-1C4C-9971-83EE44BB0472}"/>
              </a:ext>
            </a:extLst>
          </p:cNvPr>
          <p:cNvSpPr>
            <a:spLocks noGrp="1"/>
          </p:cNvSpPr>
          <p:nvPr>
            <p:ph type="body" sz="quarter" idx="10"/>
          </p:nvPr>
        </p:nvSpPr>
        <p:spPr>
          <a:xfrm>
            <a:off x="838200" y="1876483"/>
            <a:ext cx="10515600" cy="4003147"/>
          </a:xfrm>
        </p:spPr>
        <p:txBody>
          <a:bodyPr/>
          <a:lstStyle/>
          <a:p>
            <a:r>
              <a:rPr lang="en-US" b="1" u="sng" dirty="0"/>
              <a:t>Normalization</a:t>
            </a:r>
            <a:r>
              <a:rPr lang="en-US" dirty="0"/>
              <a:t> aims to remove/reduce </a:t>
            </a:r>
            <a:r>
              <a:rPr lang="en-US" u="sng" dirty="0"/>
              <a:t>technical</a:t>
            </a:r>
            <a:r>
              <a:rPr lang="en-US" dirty="0"/>
              <a:t> sources of variation</a:t>
            </a:r>
          </a:p>
          <a:p>
            <a:r>
              <a:rPr lang="en-US" u="sng" dirty="0"/>
              <a:t>Technical</a:t>
            </a:r>
            <a:r>
              <a:rPr lang="en-US" dirty="0"/>
              <a:t> sources: </a:t>
            </a:r>
            <a:r>
              <a:rPr lang="en-US" i="1" dirty="0"/>
              <a:t>sequencing depth</a:t>
            </a:r>
            <a:r>
              <a:rPr lang="en-US" dirty="0"/>
              <a:t>, </a:t>
            </a:r>
            <a:r>
              <a:rPr lang="en-US" i="1" dirty="0"/>
              <a:t>cDNA capture</a:t>
            </a:r>
            <a:r>
              <a:rPr lang="en-US" dirty="0"/>
              <a:t> or </a:t>
            </a:r>
            <a:r>
              <a:rPr lang="en-US" i="1" dirty="0"/>
              <a:t>PCR amplification efficiency </a:t>
            </a:r>
            <a:r>
              <a:rPr lang="en-US" dirty="0"/>
              <a:t>across cells</a:t>
            </a:r>
          </a:p>
          <a:p>
            <a:r>
              <a:rPr lang="en-US" dirty="0"/>
              <a:t>Technical sources tend to affect all genes</a:t>
            </a:r>
          </a:p>
          <a:p>
            <a:r>
              <a:rPr lang="en-US" b="1" u="sng" dirty="0"/>
              <a:t>Batch effects</a:t>
            </a:r>
            <a:r>
              <a:rPr lang="en-US" dirty="0"/>
              <a:t> aims to remove both technical and biological sources of variations arising due to processing in different batches</a:t>
            </a:r>
          </a:p>
          <a:p>
            <a:r>
              <a:rPr lang="en-US" dirty="0"/>
              <a:t>Batch effects may not affect all genes equally</a:t>
            </a:r>
          </a:p>
        </p:txBody>
      </p:sp>
      <p:sp>
        <p:nvSpPr>
          <p:cNvPr id="3" name="Title 2">
            <a:extLst>
              <a:ext uri="{FF2B5EF4-FFF2-40B4-BE49-F238E27FC236}">
                <a16:creationId xmlns:a16="http://schemas.microsoft.com/office/drawing/2014/main" id="{D0733F05-B57A-3245-9047-17B14EB01553}"/>
              </a:ext>
            </a:extLst>
          </p:cNvPr>
          <p:cNvSpPr>
            <a:spLocks noGrp="1"/>
          </p:cNvSpPr>
          <p:nvPr>
            <p:ph type="title"/>
          </p:nvPr>
        </p:nvSpPr>
        <p:spPr/>
        <p:txBody>
          <a:bodyPr/>
          <a:lstStyle/>
          <a:p>
            <a:r>
              <a:rPr lang="en-US" dirty="0"/>
              <a:t>Normalization vs batch effects</a:t>
            </a:r>
          </a:p>
        </p:txBody>
      </p:sp>
    </p:spTree>
    <p:extLst>
      <p:ext uri="{BB962C8B-B14F-4D97-AF65-F5344CB8AC3E}">
        <p14:creationId xmlns:p14="http://schemas.microsoft.com/office/powerpoint/2010/main" val="153027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393365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02A70C-F6CE-814F-9345-211D7DAC8644}"/>
              </a:ext>
            </a:extLst>
          </p:cNvPr>
          <p:cNvSpPr txBox="1"/>
          <p:nvPr/>
        </p:nvSpPr>
        <p:spPr>
          <a:xfrm>
            <a:off x="1062315" y="2030506"/>
            <a:ext cx="150607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Library preparation</a:t>
            </a:r>
          </a:p>
        </p:txBody>
      </p:sp>
      <p:sp>
        <p:nvSpPr>
          <p:cNvPr id="8" name="TextBox 7">
            <a:extLst>
              <a:ext uri="{FF2B5EF4-FFF2-40B4-BE49-F238E27FC236}">
                <a16:creationId xmlns:a16="http://schemas.microsoft.com/office/drawing/2014/main" id="{CBD20B04-3239-AA40-91E0-B04E574E0F34}"/>
              </a:ext>
            </a:extLst>
          </p:cNvPr>
          <p:cNvSpPr txBox="1"/>
          <p:nvPr/>
        </p:nvSpPr>
        <p:spPr>
          <a:xfrm>
            <a:off x="820268" y="887505"/>
            <a:ext cx="1828801" cy="443753"/>
          </a:xfrm>
          <a:prstGeom prst="rect">
            <a:avLst/>
          </a:prstGeom>
          <a:noFill/>
          <a:ln>
            <a:noFill/>
          </a:ln>
        </p:spPr>
        <p:txBody>
          <a:bodyPr wrap="square" rtlCol="0" anchor="ctr" anchorCtr="0">
            <a:noAutofit/>
          </a:bodyPr>
          <a:lstStyle/>
          <a:p>
            <a:pPr algn="ctr">
              <a:spcAft>
                <a:spcPts val="600"/>
              </a:spcAft>
            </a:pPr>
            <a:r>
              <a:rPr lang="en-US" dirty="0">
                <a:latin typeface="Helvetica" charset="0"/>
                <a:ea typeface="Times New Roman" charset="0"/>
                <a:cs typeface="Arial" charset="0"/>
              </a:rPr>
              <a:t>Experiment design</a:t>
            </a:r>
          </a:p>
        </p:txBody>
      </p:sp>
      <p:sp>
        <p:nvSpPr>
          <p:cNvPr id="9" name="TextBox 8">
            <a:extLst>
              <a:ext uri="{FF2B5EF4-FFF2-40B4-BE49-F238E27FC236}">
                <a16:creationId xmlns:a16="http://schemas.microsoft.com/office/drawing/2014/main" id="{A47C8CE7-0457-824A-B83A-7A49C0E4DA7A}"/>
              </a:ext>
            </a:extLst>
          </p:cNvPr>
          <p:cNvSpPr txBox="1"/>
          <p:nvPr/>
        </p:nvSpPr>
        <p:spPr>
          <a:xfrm>
            <a:off x="591670" y="2729754"/>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Deep sequencing</a:t>
            </a:r>
          </a:p>
        </p:txBody>
      </p:sp>
      <p:sp>
        <p:nvSpPr>
          <p:cNvPr id="10" name="TextBox 9">
            <a:extLst>
              <a:ext uri="{FF2B5EF4-FFF2-40B4-BE49-F238E27FC236}">
                <a16:creationId xmlns:a16="http://schemas.microsoft.com/office/drawing/2014/main" id="{FC6D2F79-0962-ED43-A50C-95453FEE9A9B}"/>
              </a:ext>
            </a:extLst>
          </p:cNvPr>
          <p:cNvSpPr txBox="1"/>
          <p:nvPr/>
        </p:nvSpPr>
        <p:spPr>
          <a:xfrm>
            <a:off x="685799" y="3832412"/>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Demultiplex, align and count</a:t>
            </a:r>
          </a:p>
          <a:p>
            <a:pPr algn="ctr">
              <a:spcAft>
                <a:spcPts val="600"/>
              </a:spcAft>
            </a:pPr>
            <a:r>
              <a:rPr lang="en-US" dirty="0">
                <a:latin typeface="Helvetica" charset="0"/>
                <a:ea typeface="Times New Roman" charset="0"/>
                <a:cs typeface="Arial" charset="0"/>
              </a:rPr>
              <a:t>(Pre-processing)</a:t>
            </a:r>
          </a:p>
        </p:txBody>
      </p:sp>
      <p:sp>
        <p:nvSpPr>
          <p:cNvPr id="11" name="TextBox 10">
            <a:extLst>
              <a:ext uri="{FF2B5EF4-FFF2-40B4-BE49-F238E27FC236}">
                <a16:creationId xmlns:a16="http://schemas.microsoft.com/office/drawing/2014/main" id="{E321A3BE-BDF7-8444-8007-6ADCC112A94A}"/>
              </a:ext>
            </a:extLst>
          </p:cNvPr>
          <p:cNvSpPr txBox="1"/>
          <p:nvPr/>
        </p:nvSpPr>
        <p:spPr>
          <a:xfrm>
            <a:off x="524435" y="5042650"/>
            <a:ext cx="2380130"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Count matrix</a:t>
            </a:r>
          </a:p>
        </p:txBody>
      </p:sp>
      <p:cxnSp>
        <p:nvCxnSpPr>
          <p:cNvPr id="13" name="Straight Arrow Connector 12">
            <a:extLst>
              <a:ext uri="{FF2B5EF4-FFF2-40B4-BE49-F238E27FC236}">
                <a16:creationId xmlns:a16="http://schemas.microsoft.com/office/drawing/2014/main" id="{5612D218-8957-3741-8E30-DEEFFDA36808}"/>
              </a:ext>
            </a:extLst>
          </p:cNvPr>
          <p:cNvCxnSpPr>
            <a:cxnSpLocks/>
          </p:cNvCxnSpPr>
          <p:nvPr/>
        </p:nvCxnSpPr>
        <p:spPr>
          <a:xfrm>
            <a:off x="1748115" y="1452282"/>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8AC156-724C-6E4B-8D17-70A0EC809332}"/>
              </a:ext>
            </a:extLst>
          </p:cNvPr>
          <p:cNvCxnSpPr>
            <a:cxnSpLocks/>
          </p:cNvCxnSpPr>
          <p:nvPr/>
        </p:nvCxnSpPr>
        <p:spPr>
          <a:xfrm>
            <a:off x="1748115" y="255942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12A64D-1997-5C46-936D-95E33EBA866A}"/>
              </a:ext>
            </a:extLst>
          </p:cNvPr>
          <p:cNvCxnSpPr>
            <a:cxnSpLocks/>
          </p:cNvCxnSpPr>
          <p:nvPr/>
        </p:nvCxnSpPr>
        <p:spPr>
          <a:xfrm>
            <a:off x="1752598" y="3384174"/>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E0144-98BD-8F4D-843C-18A8432CD9A8}"/>
              </a:ext>
            </a:extLst>
          </p:cNvPr>
          <p:cNvCxnSpPr>
            <a:cxnSpLocks/>
          </p:cNvCxnSpPr>
          <p:nvPr/>
        </p:nvCxnSpPr>
        <p:spPr>
          <a:xfrm>
            <a:off x="1743634" y="4787145"/>
            <a:ext cx="0" cy="49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AC5BA6-C758-E644-944A-D9717B9DB042}"/>
              </a:ext>
            </a:extLst>
          </p:cNvPr>
          <p:cNvSpPr txBox="1"/>
          <p:nvPr/>
        </p:nvSpPr>
        <p:spPr>
          <a:xfrm>
            <a:off x="7422773" y="-188256"/>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Read counts matrix</a:t>
            </a:r>
          </a:p>
        </p:txBody>
      </p:sp>
      <p:sp>
        <p:nvSpPr>
          <p:cNvPr id="20" name="TextBox 19">
            <a:extLst>
              <a:ext uri="{FF2B5EF4-FFF2-40B4-BE49-F238E27FC236}">
                <a16:creationId xmlns:a16="http://schemas.microsoft.com/office/drawing/2014/main" id="{2D0AB9CA-3040-CD46-9591-34567DEDCB29}"/>
              </a:ext>
            </a:extLst>
          </p:cNvPr>
          <p:cNvSpPr txBox="1"/>
          <p:nvPr/>
        </p:nvSpPr>
        <p:spPr>
          <a:xfrm>
            <a:off x="7360021" y="542365"/>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Quality control and filter poor quality cells</a:t>
            </a:r>
          </a:p>
        </p:txBody>
      </p:sp>
      <p:sp>
        <p:nvSpPr>
          <p:cNvPr id="21" name="TextBox 20">
            <a:extLst>
              <a:ext uri="{FF2B5EF4-FFF2-40B4-BE49-F238E27FC236}">
                <a16:creationId xmlns:a16="http://schemas.microsoft.com/office/drawing/2014/main" id="{5FC37CC2-DFC4-D046-923E-DC8A8F3EE9AB}"/>
              </a:ext>
            </a:extLst>
          </p:cNvPr>
          <p:cNvSpPr txBox="1"/>
          <p:nvPr/>
        </p:nvSpPr>
        <p:spPr>
          <a:xfrm>
            <a:off x="7454150" y="128195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Normalization</a:t>
            </a:r>
          </a:p>
        </p:txBody>
      </p:sp>
      <p:sp>
        <p:nvSpPr>
          <p:cNvPr id="22" name="TextBox 21">
            <a:extLst>
              <a:ext uri="{FF2B5EF4-FFF2-40B4-BE49-F238E27FC236}">
                <a16:creationId xmlns:a16="http://schemas.microsoft.com/office/drawing/2014/main" id="{0643F9FD-A522-2445-B2B6-8A56F73DCFDC}"/>
              </a:ext>
            </a:extLst>
          </p:cNvPr>
          <p:cNvSpPr txBox="1"/>
          <p:nvPr/>
        </p:nvSpPr>
        <p:spPr>
          <a:xfrm>
            <a:off x="7481044" y="2021547"/>
            <a:ext cx="1990167" cy="914400"/>
          </a:xfrm>
          <a:prstGeom prst="rect">
            <a:avLst/>
          </a:prstGeom>
          <a:noFill/>
          <a:ln>
            <a:noFill/>
          </a:ln>
        </p:spPr>
        <p:txBody>
          <a:bodyPr wrap="none" rtlCol="0" anchor="ctr" anchorCtr="0">
            <a:noAutofit/>
          </a:bodyPr>
          <a:lstStyle/>
          <a:p>
            <a:pPr>
              <a:spcAft>
                <a:spcPts val="600"/>
              </a:spcAft>
            </a:pPr>
            <a:r>
              <a:rPr lang="en-US" dirty="0">
                <a:latin typeface="Helvetica" charset="0"/>
                <a:ea typeface="Times New Roman" charset="0"/>
                <a:cs typeface="Arial" charset="0"/>
              </a:rPr>
              <a:t>Feature selection</a:t>
            </a:r>
          </a:p>
        </p:txBody>
      </p:sp>
      <p:sp>
        <p:nvSpPr>
          <p:cNvPr id="23" name="TextBox 22">
            <a:extLst>
              <a:ext uri="{FF2B5EF4-FFF2-40B4-BE49-F238E27FC236}">
                <a16:creationId xmlns:a16="http://schemas.microsoft.com/office/drawing/2014/main" id="{12072B87-83EA-ED4F-8475-AF278071C815}"/>
              </a:ext>
            </a:extLst>
          </p:cNvPr>
          <p:cNvSpPr txBox="1"/>
          <p:nvPr/>
        </p:nvSpPr>
        <p:spPr>
          <a:xfrm>
            <a:off x="7376826" y="2689394"/>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Dimensionality reduction</a:t>
            </a:r>
          </a:p>
        </p:txBody>
      </p:sp>
      <p:sp>
        <p:nvSpPr>
          <p:cNvPr id="24" name="TextBox 23">
            <a:extLst>
              <a:ext uri="{FF2B5EF4-FFF2-40B4-BE49-F238E27FC236}">
                <a16:creationId xmlns:a16="http://schemas.microsoft.com/office/drawing/2014/main" id="{06C6C19C-1A73-9540-80FF-E791C8A8AF70}"/>
              </a:ext>
            </a:extLst>
          </p:cNvPr>
          <p:cNvSpPr txBox="1"/>
          <p:nvPr/>
        </p:nvSpPr>
        <p:spPr>
          <a:xfrm>
            <a:off x="6503899" y="3877238"/>
            <a:ext cx="1990167" cy="914400"/>
          </a:xfrm>
          <a:prstGeom prst="rect">
            <a:avLst/>
          </a:prstGeom>
          <a:noFill/>
          <a:ln>
            <a:noFill/>
          </a:ln>
        </p:spPr>
        <p:txBody>
          <a:bodyPr wrap="none" rtlCol="0" anchor="ctr" anchorCtr="0">
            <a:noAutofit/>
          </a:bodyPr>
          <a:lstStyle/>
          <a:p>
            <a:pPr algn="ctr">
              <a:spcAft>
                <a:spcPts val="600"/>
              </a:spcAft>
            </a:pPr>
            <a:r>
              <a:rPr lang="en-US" dirty="0">
                <a:latin typeface="Helvetica" charset="0"/>
                <a:ea typeface="Times New Roman" charset="0"/>
                <a:cs typeface="Arial" charset="0"/>
              </a:rPr>
              <a:t>Clustering</a:t>
            </a:r>
          </a:p>
        </p:txBody>
      </p:sp>
      <p:sp>
        <p:nvSpPr>
          <p:cNvPr id="25" name="TextBox 24">
            <a:extLst>
              <a:ext uri="{FF2B5EF4-FFF2-40B4-BE49-F238E27FC236}">
                <a16:creationId xmlns:a16="http://schemas.microsoft.com/office/drawing/2014/main" id="{C7AFEC18-EE66-ED4E-A33C-6C3BA9D125B9}"/>
              </a:ext>
            </a:extLst>
          </p:cNvPr>
          <p:cNvSpPr txBox="1"/>
          <p:nvPr/>
        </p:nvSpPr>
        <p:spPr>
          <a:xfrm>
            <a:off x="6064626" y="4894721"/>
            <a:ext cx="1662955" cy="571494"/>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Find marker genes</a:t>
            </a:r>
          </a:p>
        </p:txBody>
      </p:sp>
      <p:cxnSp>
        <p:nvCxnSpPr>
          <p:cNvPr id="26" name="Straight Arrow Connector 25">
            <a:extLst>
              <a:ext uri="{FF2B5EF4-FFF2-40B4-BE49-F238E27FC236}">
                <a16:creationId xmlns:a16="http://schemas.microsoft.com/office/drawing/2014/main" id="{57FC10DF-C798-FB40-8DC4-1279B8C6E5EA}"/>
              </a:ext>
            </a:extLst>
          </p:cNvPr>
          <p:cNvCxnSpPr>
            <a:cxnSpLocks/>
          </p:cNvCxnSpPr>
          <p:nvPr/>
        </p:nvCxnSpPr>
        <p:spPr>
          <a:xfrm>
            <a:off x="8355104" y="4213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694F7C2-E6A9-054E-A65C-737A16386B7C}"/>
              </a:ext>
            </a:extLst>
          </p:cNvPr>
          <p:cNvCxnSpPr>
            <a:cxnSpLocks/>
          </p:cNvCxnSpPr>
          <p:nvPr/>
        </p:nvCxnSpPr>
        <p:spPr>
          <a:xfrm>
            <a:off x="8346140" y="1138518"/>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BC7901-1617-0D4A-A615-BF21B4E396EB}"/>
              </a:ext>
            </a:extLst>
          </p:cNvPr>
          <p:cNvCxnSpPr>
            <a:cxnSpLocks/>
          </p:cNvCxnSpPr>
          <p:nvPr/>
        </p:nvCxnSpPr>
        <p:spPr>
          <a:xfrm>
            <a:off x="8346140" y="1918444"/>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BE1D5-EC65-7A4E-A885-8F6E3614A8CA}"/>
              </a:ext>
            </a:extLst>
          </p:cNvPr>
          <p:cNvCxnSpPr>
            <a:cxnSpLocks/>
          </p:cNvCxnSpPr>
          <p:nvPr/>
        </p:nvCxnSpPr>
        <p:spPr>
          <a:xfrm>
            <a:off x="8346140" y="3312465"/>
            <a:ext cx="1918449" cy="72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6D431F-7E28-B743-9011-74CCF621B182}"/>
              </a:ext>
            </a:extLst>
          </p:cNvPr>
          <p:cNvCxnSpPr>
            <a:cxnSpLocks/>
          </p:cNvCxnSpPr>
          <p:nvPr/>
        </p:nvCxnSpPr>
        <p:spPr>
          <a:xfrm flipH="1">
            <a:off x="7575182" y="3307975"/>
            <a:ext cx="779922" cy="79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16854B-2D9D-E24B-A0FF-D6C22E62BF0F}"/>
              </a:ext>
            </a:extLst>
          </p:cNvPr>
          <p:cNvCxnSpPr>
            <a:cxnSpLocks/>
          </p:cNvCxnSpPr>
          <p:nvPr/>
        </p:nvCxnSpPr>
        <p:spPr>
          <a:xfrm>
            <a:off x="8373034" y="3307975"/>
            <a:ext cx="3092824" cy="77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E568DB-9F92-1D41-9843-CAC37E187CD3}"/>
              </a:ext>
            </a:extLst>
          </p:cNvPr>
          <p:cNvSpPr txBox="1"/>
          <p:nvPr/>
        </p:nvSpPr>
        <p:spPr>
          <a:xfrm>
            <a:off x="10107699" y="4007231"/>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3" name="TextBox 42">
            <a:extLst>
              <a:ext uri="{FF2B5EF4-FFF2-40B4-BE49-F238E27FC236}">
                <a16:creationId xmlns:a16="http://schemas.microsoft.com/office/drawing/2014/main" id="{9947AFF1-5602-F24A-91EC-67CFBC737AA5}"/>
              </a:ext>
            </a:extLst>
          </p:cNvPr>
          <p:cNvSpPr txBox="1"/>
          <p:nvPr/>
        </p:nvSpPr>
        <p:spPr>
          <a:xfrm>
            <a:off x="11275354" y="4081176"/>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44" name="Straight Arrow Connector 43">
            <a:extLst>
              <a:ext uri="{FF2B5EF4-FFF2-40B4-BE49-F238E27FC236}">
                <a16:creationId xmlns:a16="http://schemas.microsoft.com/office/drawing/2014/main" id="{1FEE8C7E-2DC7-BE4E-84DF-B9F8DA31CC02}"/>
              </a:ext>
            </a:extLst>
          </p:cNvPr>
          <p:cNvCxnSpPr>
            <a:cxnSpLocks/>
          </p:cNvCxnSpPr>
          <p:nvPr/>
        </p:nvCxnSpPr>
        <p:spPr>
          <a:xfrm>
            <a:off x="7566217" y="4477888"/>
            <a:ext cx="354106" cy="36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A90507-4E46-354F-A083-A2DDCED46314}"/>
              </a:ext>
            </a:extLst>
          </p:cNvPr>
          <p:cNvCxnSpPr>
            <a:cxnSpLocks/>
          </p:cNvCxnSpPr>
          <p:nvPr/>
        </p:nvCxnSpPr>
        <p:spPr>
          <a:xfrm flipH="1">
            <a:off x="6889380" y="4493601"/>
            <a:ext cx="685802" cy="42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19ED8C-2890-1F4A-8D68-5ED98AB71517}"/>
              </a:ext>
            </a:extLst>
          </p:cNvPr>
          <p:cNvSpPr txBox="1"/>
          <p:nvPr/>
        </p:nvSpPr>
        <p:spPr>
          <a:xfrm>
            <a:off x="7631200" y="4977671"/>
            <a:ext cx="1416419" cy="363068"/>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Trajectory analysis</a:t>
            </a:r>
          </a:p>
        </p:txBody>
      </p:sp>
      <p:cxnSp>
        <p:nvCxnSpPr>
          <p:cNvPr id="50" name="Straight Arrow Connector 49">
            <a:extLst>
              <a:ext uri="{FF2B5EF4-FFF2-40B4-BE49-F238E27FC236}">
                <a16:creationId xmlns:a16="http://schemas.microsoft.com/office/drawing/2014/main" id="{D23832B1-5650-E041-B371-53028C5D0807}"/>
              </a:ext>
            </a:extLst>
          </p:cNvPr>
          <p:cNvCxnSpPr>
            <a:cxnSpLocks/>
          </p:cNvCxnSpPr>
          <p:nvPr/>
        </p:nvCxnSpPr>
        <p:spPr>
          <a:xfrm>
            <a:off x="7571810" y="4478449"/>
            <a:ext cx="1410831" cy="38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8CBF5C-3AB5-9A49-8B13-AC922E382A33}"/>
              </a:ext>
            </a:extLst>
          </p:cNvPr>
          <p:cNvSpPr txBox="1"/>
          <p:nvPr/>
        </p:nvSpPr>
        <p:spPr>
          <a:xfrm>
            <a:off x="8695771" y="5035912"/>
            <a:ext cx="1329011" cy="363068"/>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Cell-type annotation</a:t>
            </a:r>
          </a:p>
        </p:txBody>
      </p:sp>
      <p:cxnSp>
        <p:nvCxnSpPr>
          <p:cNvPr id="64" name="Elbow Connector 63">
            <a:extLst>
              <a:ext uri="{FF2B5EF4-FFF2-40B4-BE49-F238E27FC236}">
                <a16:creationId xmlns:a16="http://schemas.microsoft.com/office/drawing/2014/main" id="{EB9AE455-90D5-0840-B522-2D3366A7B666}"/>
              </a:ext>
            </a:extLst>
          </p:cNvPr>
          <p:cNvCxnSpPr>
            <a:cxnSpLocks/>
          </p:cNvCxnSpPr>
          <p:nvPr/>
        </p:nvCxnSpPr>
        <p:spPr>
          <a:xfrm flipV="1">
            <a:off x="2622178" y="268944"/>
            <a:ext cx="4518208" cy="52309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DF4D542-0B6A-C44A-A7EA-8B3816B296F8}"/>
              </a:ext>
            </a:extLst>
          </p:cNvPr>
          <p:cNvSpPr txBox="1"/>
          <p:nvPr/>
        </p:nvSpPr>
        <p:spPr>
          <a:xfrm>
            <a:off x="2474261" y="65890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3" name="TextBox 72">
            <a:extLst>
              <a:ext uri="{FF2B5EF4-FFF2-40B4-BE49-F238E27FC236}">
                <a16:creationId xmlns:a16="http://schemas.microsoft.com/office/drawing/2014/main" id="{82DA8F29-742A-6641-BC20-73ADC3525944}"/>
              </a:ext>
            </a:extLst>
          </p:cNvPr>
          <p:cNvSpPr txBox="1"/>
          <p:nvPr/>
        </p:nvSpPr>
        <p:spPr>
          <a:xfrm>
            <a:off x="2790266" y="404894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74" name="TextBox 73">
            <a:extLst>
              <a:ext uri="{FF2B5EF4-FFF2-40B4-BE49-F238E27FC236}">
                <a16:creationId xmlns:a16="http://schemas.microsoft.com/office/drawing/2014/main" id="{9E2D0925-D49E-3843-A467-A102E5E963C5}"/>
              </a:ext>
            </a:extLst>
          </p:cNvPr>
          <p:cNvSpPr txBox="1"/>
          <p:nvPr/>
        </p:nvSpPr>
        <p:spPr>
          <a:xfrm>
            <a:off x="2716307" y="274319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cxnSp>
        <p:nvCxnSpPr>
          <p:cNvPr id="80" name="Straight Arrow Connector 79">
            <a:extLst>
              <a:ext uri="{FF2B5EF4-FFF2-40B4-BE49-F238E27FC236}">
                <a16:creationId xmlns:a16="http://schemas.microsoft.com/office/drawing/2014/main" id="{30A31CE3-D93F-1843-B3CD-0A56391F9B05}"/>
              </a:ext>
            </a:extLst>
          </p:cNvPr>
          <p:cNvCxnSpPr>
            <a:cxnSpLocks/>
          </p:cNvCxnSpPr>
          <p:nvPr/>
        </p:nvCxnSpPr>
        <p:spPr>
          <a:xfrm flipH="1">
            <a:off x="8480616" y="5499411"/>
            <a:ext cx="759192" cy="4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1FA4509-8E99-EF4D-B15D-CDCE532A8BF7}"/>
              </a:ext>
            </a:extLst>
          </p:cNvPr>
          <p:cNvSpPr txBox="1"/>
          <p:nvPr/>
        </p:nvSpPr>
        <p:spPr>
          <a:xfrm>
            <a:off x="7288311" y="5916707"/>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Association with phenotypes (e.g., healthy vs diseased)</a:t>
            </a:r>
          </a:p>
        </p:txBody>
      </p:sp>
      <p:cxnSp>
        <p:nvCxnSpPr>
          <p:cNvPr id="89" name="Straight Arrow Connector 88">
            <a:extLst>
              <a:ext uri="{FF2B5EF4-FFF2-40B4-BE49-F238E27FC236}">
                <a16:creationId xmlns:a16="http://schemas.microsoft.com/office/drawing/2014/main" id="{02A28AD8-97D8-2F47-892F-4D8B5CEEE746}"/>
              </a:ext>
            </a:extLst>
          </p:cNvPr>
          <p:cNvCxnSpPr>
            <a:cxnSpLocks/>
          </p:cNvCxnSpPr>
          <p:nvPr/>
        </p:nvCxnSpPr>
        <p:spPr>
          <a:xfrm>
            <a:off x="8364070" y="2622171"/>
            <a:ext cx="0" cy="398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402B0E-0688-6E40-B92A-8ADBABAB13A1}"/>
              </a:ext>
            </a:extLst>
          </p:cNvPr>
          <p:cNvCxnSpPr>
            <a:cxnSpLocks/>
          </p:cNvCxnSpPr>
          <p:nvPr/>
        </p:nvCxnSpPr>
        <p:spPr>
          <a:xfrm flipH="1">
            <a:off x="5943607" y="5490865"/>
            <a:ext cx="74182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3EC33C-B9C6-6A4D-8B07-0B49FE059505}"/>
              </a:ext>
            </a:extLst>
          </p:cNvPr>
          <p:cNvSpPr txBox="1"/>
          <p:nvPr/>
        </p:nvSpPr>
        <p:spPr>
          <a:xfrm>
            <a:off x="4751303" y="5786720"/>
            <a:ext cx="2487705" cy="914400"/>
          </a:xfrm>
          <a:prstGeom prst="rect">
            <a:avLst/>
          </a:prstGeom>
          <a:noFill/>
          <a:ln>
            <a:noFill/>
          </a:ln>
        </p:spPr>
        <p:txBody>
          <a:bodyPr wrap="square" rtlCol="0" anchor="ctr" anchorCtr="0">
            <a:noAutofit/>
          </a:bodyPr>
          <a:lstStyle/>
          <a:p>
            <a:pPr algn="ctr">
              <a:spcAft>
                <a:spcPts val="600"/>
              </a:spcAft>
            </a:pPr>
            <a:r>
              <a:rPr lang="en-US" sz="1600" dirty="0">
                <a:latin typeface="Helvetica" charset="0"/>
                <a:ea typeface="Times New Roman" charset="0"/>
                <a:cs typeface="Arial" charset="0"/>
              </a:rPr>
              <a:t>Gene set enrichment analysis</a:t>
            </a:r>
          </a:p>
        </p:txBody>
      </p:sp>
      <p:cxnSp>
        <p:nvCxnSpPr>
          <p:cNvPr id="93" name="Straight Arrow Connector 92">
            <a:extLst>
              <a:ext uri="{FF2B5EF4-FFF2-40B4-BE49-F238E27FC236}">
                <a16:creationId xmlns:a16="http://schemas.microsoft.com/office/drawing/2014/main" id="{4E0EDB79-E16C-4A4C-8876-B6081077015C}"/>
              </a:ext>
            </a:extLst>
          </p:cNvPr>
          <p:cNvCxnSpPr>
            <a:cxnSpLocks/>
          </p:cNvCxnSpPr>
          <p:nvPr/>
        </p:nvCxnSpPr>
        <p:spPr>
          <a:xfrm>
            <a:off x="7575182" y="4492911"/>
            <a:ext cx="3263142" cy="470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3DB8B91-DC71-6148-83BD-1395C8170DBC}"/>
              </a:ext>
            </a:extLst>
          </p:cNvPr>
          <p:cNvCxnSpPr>
            <a:cxnSpLocks/>
          </p:cNvCxnSpPr>
          <p:nvPr/>
        </p:nvCxnSpPr>
        <p:spPr>
          <a:xfrm>
            <a:off x="9272313" y="5499411"/>
            <a:ext cx="1085296" cy="57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29008F4-EF04-E14A-BDCD-DFBE506363C4}"/>
              </a:ext>
            </a:extLst>
          </p:cNvPr>
          <p:cNvSpPr txBox="1"/>
          <p:nvPr/>
        </p:nvSpPr>
        <p:spPr>
          <a:xfrm>
            <a:off x="10793510" y="4724410"/>
            <a:ext cx="1331259" cy="914400"/>
          </a:xfrm>
          <a:prstGeom prst="rect">
            <a:avLst/>
          </a:prstGeom>
          <a:noFill/>
          <a:ln>
            <a:noFill/>
          </a:ln>
        </p:spPr>
        <p:txBody>
          <a:bodyPr wrap="square" rtlCol="0" anchor="ctr" anchorCtr="0">
            <a:noAutofit/>
          </a:bodyPr>
          <a:lstStyle/>
          <a:p>
            <a:pPr>
              <a:spcAft>
                <a:spcPts val="600"/>
              </a:spcAft>
            </a:pPr>
            <a:r>
              <a:rPr lang="en-US" sz="1600" dirty="0">
                <a:latin typeface="Helvetica" charset="0"/>
                <a:ea typeface="Times New Roman" charset="0"/>
                <a:cs typeface="Arial" charset="0"/>
              </a:rPr>
              <a:t>Network analysis</a:t>
            </a:r>
          </a:p>
        </p:txBody>
      </p:sp>
      <p:cxnSp>
        <p:nvCxnSpPr>
          <p:cNvPr id="102" name="Straight Arrow Connector 101">
            <a:extLst>
              <a:ext uri="{FF2B5EF4-FFF2-40B4-BE49-F238E27FC236}">
                <a16:creationId xmlns:a16="http://schemas.microsoft.com/office/drawing/2014/main" id="{679EB924-8FBB-144D-B851-C5733EF3BD22}"/>
              </a:ext>
            </a:extLst>
          </p:cNvPr>
          <p:cNvCxnSpPr>
            <a:cxnSpLocks/>
          </p:cNvCxnSpPr>
          <p:nvPr/>
        </p:nvCxnSpPr>
        <p:spPr>
          <a:xfrm>
            <a:off x="9239808" y="5490865"/>
            <a:ext cx="2075897" cy="58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DADB70F-C061-9940-9D53-175FFA94E96A}"/>
              </a:ext>
            </a:extLst>
          </p:cNvPr>
          <p:cNvSpPr txBox="1"/>
          <p:nvPr/>
        </p:nvSpPr>
        <p:spPr>
          <a:xfrm>
            <a:off x="11275353" y="604671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7" name="TextBox 46">
            <a:extLst>
              <a:ext uri="{FF2B5EF4-FFF2-40B4-BE49-F238E27FC236}">
                <a16:creationId xmlns:a16="http://schemas.microsoft.com/office/drawing/2014/main" id="{385C3FA9-2474-4D41-A269-9F34A28FC7CA}"/>
              </a:ext>
            </a:extLst>
          </p:cNvPr>
          <p:cNvSpPr txBox="1"/>
          <p:nvPr/>
        </p:nvSpPr>
        <p:spPr>
          <a:xfrm>
            <a:off x="2658038" y="1985681"/>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48" name="TextBox 47">
            <a:extLst>
              <a:ext uri="{FF2B5EF4-FFF2-40B4-BE49-F238E27FC236}">
                <a16:creationId xmlns:a16="http://schemas.microsoft.com/office/drawing/2014/main" id="{017495CF-ADB6-3D46-8EF4-D30BF9847C1C}"/>
              </a:ext>
            </a:extLst>
          </p:cNvPr>
          <p:cNvSpPr txBox="1"/>
          <p:nvPr/>
        </p:nvSpPr>
        <p:spPr>
          <a:xfrm>
            <a:off x="2317382" y="4883539"/>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1" name="TextBox 50">
            <a:extLst>
              <a:ext uri="{FF2B5EF4-FFF2-40B4-BE49-F238E27FC236}">
                <a16:creationId xmlns:a16="http://schemas.microsoft.com/office/drawing/2014/main" id="{9BFEDE36-D6CC-0E43-8985-5A0C4E09B3C2}"/>
              </a:ext>
            </a:extLst>
          </p:cNvPr>
          <p:cNvSpPr txBox="1"/>
          <p:nvPr/>
        </p:nvSpPr>
        <p:spPr>
          <a:xfrm>
            <a:off x="9531717" y="4034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2" name="TextBox 51">
            <a:extLst>
              <a:ext uri="{FF2B5EF4-FFF2-40B4-BE49-F238E27FC236}">
                <a16:creationId xmlns:a16="http://schemas.microsoft.com/office/drawing/2014/main" id="{5AB9FAF0-4FE7-A540-9A5F-6358AFFF6DD7}"/>
              </a:ext>
            </a:extLst>
          </p:cNvPr>
          <p:cNvSpPr txBox="1"/>
          <p:nvPr/>
        </p:nvSpPr>
        <p:spPr>
          <a:xfrm>
            <a:off x="10464046" y="768704"/>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4" name="TextBox 53">
            <a:extLst>
              <a:ext uri="{FF2B5EF4-FFF2-40B4-BE49-F238E27FC236}">
                <a16:creationId xmlns:a16="http://schemas.microsoft.com/office/drawing/2014/main" id="{0E3DA5FA-7212-9E4C-B217-629376429DD7}"/>
              </a:ext>
            </a:extLst>
          </p:cNvPr>
          <p:cNvSpPr txBox="1"/>
          <p:nvPr/>
        </p:nvSpPr>
        <p:spPr>
          <a:xfrm>
            <a:off x="9206753" y="1501066"/>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5" name="TextBox 54">
            <a:extLst>
              <a:ext uri="{FF2B5EF4-FFF2-40B4-BE49-F238E27FC236}">
                <a16:creationId xmlns:a16="http://schemas.microsoft.com/office/drawing/2014/main" id="{7BFF2ADA-CD10-764C-AC6B-4AD49E2DC091}"/>
              </a:ext>
            </a:extLst>
          </p:cNvPr>
          <p:cNvSpPr txBox="1"/>
          <p:nvPr/>
        </p:nvSpPr>
        <p:spPr>
          <a:xfrm>
            <a:off x="9345699" y="2205281"/>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6" name="TextBox 55">
            <a:extLst>
              <a:ext uri="{FF2B5EF4-FFF2-40B4-BE49-F238E27FC236}">
                <a16:creationId xmlns:a16="http://schemas.microsoft.com/office/drawing/2014/main" id="{BF0369BC-CE24-CC41-8D0A-1BEE019883E7}"/>
              </a:ext>
            </a:extLst>
          </p:cNvPr>
          <p:cNvSpPr txBox="1"/>
          <p:nvPr/>
        </p:nvSpPr>
        <p:spPr>
          <a:xfrm>
            <a:off x="10177182" y="6064642"/>
            <a:ext cx="730625" cy="363068"/>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7" name="TextBox 56">
            <a:extLst>
              <a:ext uri="{FF2B5EF4-FFF2-40B4-BE49-F238E27FC236}">
                <a16:creationId xmlns:a16="http://schemas.microsoft.com/office/drawing/2014/main" id="{0D18F235-AB5D-134B-ABA2-188573315D88}"/>
              </a:ext>
            </a:extLst>
          </p:cNvPr>
          <p:cNvSpPr txBox="1"/>
          <p:nvPr/>
        </p:nvSpPr>
        <p:spPr>
          <a:xfrm>
            <a:off x="443753" y="295835"/>
            <a:ext cx="3442447" cy="430306"/>
          </a:xfrm>
          <a:prstGeom prst="rect">
            <a:avLst/>
          </a:prstGeom>
          <a:noFill/>
          <a:ln>
            <a:noFill/>
          </a:ln>
        </p:spPr>
        <p:txBody>
          <a:bodyPr wrap="square" rtlCol="0" anchor="ctr" anchorCtr="0">
            <a:noAutofit/>
          </a:bodyPr>
          <a:lstStyle/>
          <a:p>
            <a:pPr>
              <a:spcAft>
                <a:spcPts val="600"/>
              </a:spcAft>
            </a:pPr>
            <a:r>
              <a:rPr lang="en-US" sz="2000" b="1" u="sng" dirty="0" err="1">
                <a:latin typeface="Helvetica" charset="0"/>
                <a:ea typeface="Times New Roman" charset="0"/>
                <a:cs typeface="Arial" charset="0"/>
              </a:rPr>
              <a:t>scRNA-seq</a:t>
            </a:r>
            <a:r>
              <a:rPr lang="en-US" sz="2000" b="1" u="sng" dirty="0">
                <a:latin typeface="Helvetica" charset="0"/>
                <a:ea typeface="Times New Roman" charset="0"/>
                <a:cs typeface="Arial" charset="0"/>
              </a:rPr>
              <a:t> steps:</a:t>
            </a:r>
          </a:p>
        </p:txBody>
      </p:sp>
      <p:sp>
        <p:nvSpPr>
          <p:cNvPr id="58" name="TextBox 57">
            <a:extLst>
              <a:ext uri="{FF2B5EF4-FFF2-40B4-BE49-F238E27FC236}">
                <a16:creationId xmlns:a16="http://schemas.microsoft.com/office/drawing/2014/main" id="{3D557FEC-B141-F143-9A29-2D1B9D42BF09}"/>
              </a:ext>
            </a:extLst>
          </p:cNvPr>
          <p:cNvSpPr txBox="1"/>
          <p:nvPr/>
        </p:nvSpPr>
        <p:spPr>
          <a:xfrm>
            <a:off x="9601191" y="2851865"/>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59" name="TextBox 58">
            <a:extLst>
              <a:ext uri="{FF2B5EF4-FFF2-40B4-BE49-F238E27FC236}">
                <a16:creationId xmlns:a16="http://schemas.microsoft.com/office/drawing/2014/main" id="{826788D1-A990-8D42-93F3-127AED31A67A}"/>
              </a:ext>
            </a:extLst>
          </p:cNvPr>
          <p:cNvSpPr txBox="1"/>
          <p:nvPr/>
        </p:nvSpPr>
        <p:spPr>
          <a:xfrm>
            <a:off x="7989782" y="3957968"/>
            <a:ext cx="914400" cy="51325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 name="TextBox 1">
            <a:extLst>
              <a:ext uri="{FF2B5EF4-FFF2-40B4-BE49-F238E27FC236}">
                <a16:creationId xmlns:a16="http://schemas.microsoft.com/office/drawing/2014/main" id="{479E7556-1452-7D4D-9BA9-EA203121D268}"/>
              </a:ext>
            </a:extLst>
          </p:cNvPr>
          <p:cNvSpPr txBox="1"/>
          <p:nvPr/>
        </p:nvSpPr>
        <p:spPr>
          <a:xfrm>
            <a:off x="-37722" y="6212555"/>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From</a:t>
            </a:r>
            <a:r>
              <a:rPr lang="en-US" sz="1600" dirty="0">
                <a:latin typeface="Helvetica" charset="0"/>
                <a:ea typeface="Times New Roman" charset="0"/>
                <a:cs typeface="Arial" charset="0"/>
              </a:rPr>
              <a:t>: Krishna Chaudhary</a:t>
            </a:r>
          </a:p>
        </p:txBody>
      </p:sp>
    </p:spTree>
    <p:extLst>
      <p:ext uri="{BB962C8B-B14F-4D97-AF65-F5344CB8AC3E}">
        <p14:creationId xmlns:p14="http://schemas.microsoft.com/office/powerpoint/2010/main" val="397538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BECA6-B672-8E4E-BF8E-85822B1A70EE}"/>
              </a:ext>
            </a:extLst>
          </p:cNvPr>
          <p:cNvSpPr>
            <a:spLocks noGrp="1"/>
          </p:cNvSpPr>
          <p:nvPr>
            <p:ph type="body" sz="quarter" idx="10"/>
          </p:nvPr>
        </p:nvSpPr>
        <p:spPr>
          <a:xfrm>
            <a:off x="838200" y="1876483"/>
            <a:ext cx="10515600" cy="1973874"/>
          </a:xfrm>
        </p:spPr>
        <p:txBody>
          <a:bodyPr/>
          <a:lstStyle/>
          <a:p>
            <a:r>
              <a:rPr lang="en-US" dirty="0"/>
              <a:t>Effects performance in all essential questions asked of data</a:t>
            </a:r>
          </a:p>
          <a:p>
            <a:pPr lvl="1"/>
            <a:r>
              <a:rPr lang="en-US" dirty="0"/>
              <a:t>Cell-type/cluster identification</a:t>
            </a:r>
          </a:p>
          <a:p>
            <a:pPr lvl="1"/>
            <a:r>
              <a:rPr lang="en-US" dirty="0"/>
              <a:t>Low-dimensional representation</a:t>
            </a:r>
          </a:p>
          <a:p>
            <a:pPr lvl="1"/>
            <a:r>
              <a:rPr lang="en-US" dirty="0"/>
              <a:t>Differential expression analyses</a:t>
            </a:r>
          </a:p>
          <a:p>
            <a:pPr lvl="1"/>
            <a:r>
              <a:rPr lang="en-US" dirty="0"/>
              <a:t>Trajectory analysis</a:t>
            </a:r>
          </a:p>
        </p:txBody>
      </p:sp>
      <p:sp>
        <p:nvSpPr>
          <p:cNvPr id="3" name="Title 2">
            <a:extLst>
              <a:ext uri="{FF2B5EF4-FFF2-40B4-BE49-F238E27FC236}">
                <a16:creationId xmlns:a16="http://schemas.microsoft.com/office/drawing/2014/main" id="{99957F09-9646-AA4C-A8E6-C8195BEE1167}"/>
              </a:ext>
            </a:extLst>
          </p:cNvPr>
          <p:cNvSpPr>
            <a:spLocks noGrp="1"/>
          </p:cNvSpPr>
          <p:nvPr>
            <p:ph type="title"/>
          </p:nvPr>
        </p:nvSpPr>
        <p:spPr/>
        <p:txBody>
          <a:bodyPr/>
          <a:lstStyle/>
          <a:p>
            <a:r>
              <a:rPr lang="en-US" dirty="0"/>
              <a:t>Why normalize for </a:t>
            </a:r>
            <a:r>
              <a:rPr lang="en-US" dirty="0" err="1"/>
              <a:t>scRNA</a:t>
            </a:r>
            <a:r>
              <a:rPr lang="en-US" dirty="0"/>
              <a:t>-seq</a:t>
            </a:r>
          </a:p>
        </p:txBody>
      </p:sp>
    </p:spTree>
    <p:extLst>
      <p:ext uri="{BB962C8B-B14F-4D97-AF65-F5344CB8AC3E}">
        <p14:creationId xmlns:p14="http://schemas.microsoft.com/office/powerpoint/2010/main" val="14814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2839752"/>
          </a:xfrm>
        </p:spPr>
        <p:txBody>
          <a:bodyPr/>
          <a:lstStyle/>
          <a:p>
            <a:pPr marL="514350" indent="-514350">
              <a:buFont typeface="+mj-lt"/>
              <a:buAutoNum type="arabicPeriod"/>
            </a:pPr>
            <a:r>
              <a:rPr lang="en-US" b="1" dirty="0"/>
              <a:t>Library-size normalization</a:t>
            </a:r>
            <a:r>
              <a:rPr lang="en-US" dirty="0"/>
              <a:t>: </a:t>
            </a:r>
            <a:r>
              <a:rPr lang="en-US" i="1" dirty="0" err="1"/>
              <a:t>LogNormalize</a:t>
            </a:r>
            <a:r>
              <a:rPr lang="en-US" dirty="0"/>
              <a:t> in Seurat</a:t>
            </a:r>
          </a:p>
          <a:p>
            <a:pPr marL="514350" indent="-514350">
              <a:buFont typeface="+mj-lt"/>
              <a:buAutoNum type="arabicPeriod"/>
            </a:pPr>
            <a:r>
              <a:rPr lang="en-US" b="1" dirty="0"/>
              <a:t>Deconvolution normalization</a:t>
            </a:r>
            <a:r>
              <a:rPr lang="en-US" dirty="0"/>
              <a:t>: </a:t>
            </a:r>
            <a:r>
              <a:rPr lang="en-US" i="1" dirty="0"/>
              <a:t>scran</a:t>
            </a:r>
            <a:r>
              <a:rPr lang="en-US" dirty="0"/>
              <a:t> Bioconductor package</a:t>
            </a:r>
          </a:p>
          <a:p>
            <a:pPr marL="514350" indent="-514350">
              <a:buFont typeface="+mj-lt"/>
              <a:buAutoNum type="arabicPeriod"/>
            </a:pPr>
            <a:r>
              <a:rPr lang="en-US" b="1" dirty="0"/>
              <a:t>Spike-in normalization</a:t>
            </a:r>
          </a:p>
          <a:p>
            <a:pPr marL="514350" indent="-514350">
              <a:buFont typeface="+mj-lt"/>
              <a:buAutoNum type="arabicPeriod"/>
            </a:pPr>
            <a:r>
              <a:rPr lang="en-US" b="1" dirty="0"/>
              <a:t>Variance stabilizing transform-based normalization</a:t>
            </a:r>
            <a:r>
              <a:rPr lang="en-US" dirty="0"/>
              <a:t>: </a:t>
            </a:r>
            <a:r>
              <a:rPr lang="en-US" i="1" dirty="0" err="1"/>
              <a:t>sctransform</a:t>
            </a:r>
            <a:r>
              <a:rPr lang="en-US" dirty="0"/>
              <a:t> in Seurat</a:t>
            </a:r>
          </a:p>
          <a:p>
            <a:endParaRPr lang="en-US" dirty="0"/>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Four main classes of normalization</a:t>
            </a:r>
          </a:p>
        </p:txBody>
      </p:sp>
    </p:spTree>
    <p:extLst>
      <p:ext uri="{BB962C8B-B14F-4D97-AF65-F5344CB8AC3E}">
        <p14:creationId xmlns:p14="http://schemas.microsoft.com/office/powerpoint/2010/main" val="139654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3227550"/>
          </a:xfrm>
        </p:spPr>
        <p:txBody>
          <a:bodyPr/>
          <a:lstStyle/>
          <a:p>
            <a:r>
              <a:rPr lang="en-US" u="sng" dirty="0"/>
              <a:t>E.g.</a:t>
            </a:r>
            <a:r>
              <a:rPr lang="en-US" dirty="0"/>
              <a:t>: </a:t>
            </a:r>
            <a:r>
              <a:rPr lang="en-US" i="1" dirty="0" err="1"/>
              <a:t>LogNormalize</a:t>
            </a:r>
            <a:r>
              <a:rPr lang="en-US" dirty="0"/>
              <a:t> in Seurat</a:t>
            </a:r>
          </a:p>
          <a:p>
            <a:r>
              <a:rPr lang="en-US" u="sng" dirty="0"/>
              <a:t>Assumption</a:t>
            </a:r>
            <a:r>
              <a:rPr lang="en-US" dirty="0"/>
              <a:t>: No “imbalance” in the DE genes between any pair of cells or no heterogeneity in the data</a:t>
            </a:r>
          </a:p>
          <a:p>
            <a:r>
              <a:rPr lang="en-US" u="sng" dirty="0"/>
              <a:t>Advantages</a:t>
            </a:r>
            <a:r>
              <a:rPr lang="en-US" dirty="0"/>
              <a:t>: Simple to understand, quick to implement</a:t>
            </a:r>
          </a:p>
          <a:p>
            <a:r>
              <a:rPr lang="en-US" u="sng" dirty="0"/>
              <a:t>Disadvantages</a:t>
            </a:r>
            <a:r>
              <a:rPr lang="en-US" dirty="0"/>
              <a:t>: Could introduce biases in clustering, low-dimensional reduction, differential expression</a:t>
            </a:r>
          </a:p>
          <a:p>
            <a:r>
              <a:rPr lang="en-US" u="sng" dirty="0"/>
              <a:t>Method</a:t>
            </a:r>
            <a:r>
              <a:rPr lang="en-US" dirty="0"/>
              <a:t>: Normalize reads by sequencing depth per cell</a:t>
            </a:r>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1. Library size normalization</a:t>
            </a:r>
          </a:p>
        </p:txBody>
      </p:sp>
      <p:pic>
        <p:nvPicPr>
          <p:cNvPr id="5" name="Picture 4">
            <a:extLst>
              <a:ext uri="{FF2B5EF4-FFF2-40B4-BE49-F238E27FC236}">
                <a16:creationId xmlns:a16="http://schemas.microsoft.com/office/drawing/2014/main" id="{020F4BB2-D540-6644-BDC8-C05041F4DEAC}"/>
              </a:ext>
            </a:extLst>
          </p:cNvPr>
          <p:cNvPicPr>
            <a:picLocks noChangeAspect="1"/>
          </p:cNvPicPr>
          <p:nvPr/>
        </p:nvPicPr>
        <p:blipFill>
          <a:blip r:embed="rId3"/>
          <a:stretch>
            <a:fillRect/>
          </a:stretch>
        </p:blipFill>
        <p:spPr>
          <a:xfrm>
            <a:off x="9524497" y="5104033"/>
            <a:ext cx="2485641" cy="1753967"/>
          </a:xfrm>
          <a:prstGeom prst="rect">
            <a:avLst/>
          </a:prstGeom>
        </p:spPr>
      </p:pic>
    </p:spTree>
    <p:extLst>
      <p:ext uri="{BB962C8B-B14F-4D97-AF65-F5344CB8AC3E}">
        <p14:creationId xmlns:p14="http://schemas.microsoft.com/office/powerpoint/2010/main" val="418363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E917B-9E4E-C64D-9FCA-3872664550A8}"/>
              </a:ext>
            </a:extLst>
          </p:cNvPr>
          <p:cNvSpPr>
            <a:spLocks noGrp="1"/>
          </p:cNvSpPr>
          <p:nvPr>
            <p:ph type="body" sz="quarter" idx="10"/>
          </p:nvPr>
        </p:nvSpPr>
        <p:spPr>
          <a:xfrm>
            <a:off x="838200" y="1876483"/>
            <a:ext cx="10515600" cy="2839752"/>
          </a:xfrm>
        </p:spPr>
        <p:txBody>
          <a:bodyPr/>
          <a:lstStyle/>
          <a:p>
            <a:r>
              <a:rPr lang="en-US" dirty="0"/>
              <a:t>E.g.: scran, </a:t>
            </a:r>
            <a:r>
              <a:rPr lang="en-US" dirty="0" err="1"/>
              <a:t>edgeR</a:t>
            </a:r>
            <a:r>
              <a:rPr lang="en-US" dirty="0"/>
              <a:t>, DESeq2 in Bioconductor;</a:t>
            </a:r>
          </a:p>
          <a:p>
            <a:r>
              <a:rPr lang="en-US" u="sng" dirty="0"/>
              <a:t>Assumption</a:t>
            </a:r>
            <a:r>
              <a:rPr lang="en-US" dirty="0"/>
              <a:t>: input RNA quantity is the same across all cells.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Method</a:t>
            </a:r>
            <a:r>
              <a:rPr lang="en-US" dirty="0"/>
              <a:t>: Compute size factors by pooling cells</a:t>
            </a:r>
          </a:p>
          <a:p>
            <a:pPr marL="0" indent="0">
              <a:buNone/>
            </a:pPr>
            <a:endParaRPr lang="en-US" dirty="0"/>
          </a:p>
        </p:txBody>
      </p:sp>
      <p:sp>
        <p:nvSpPr>
          <p:cNvPr id="3" name="Title 2">
            <a:extLst>
              <a:ext uri="{FF2B5EF4-FFF2-40B4-BE49-F238E27FC236}">
                <a16:creationId xmlns:a16="http://schemas.microsoft.com/office/drawing/2014/main" id="{92FE8293-4924-A540-9A17-1DF8CE7E109E}"/>
              </a:ext>
            </a:extLst>
          </p:cNvPr>
          <p:cNvSpPr>
            <a:spLocks noGrp="1"/>
          </p:cNvSpPr>
          <p:nvPr>
            <p:ph type="title"/>
          </p:nvPr>
        </p:nvSpPr>
        <p:spPr/>
        <p:txBody>
          <a:bodyPr/>
          <a:lstStyle/>
          <a:p>
            <a:r>
              <a:rPr lang="en-US" dirty="0"/>
              <a:t>2. Deconvolution normalization</a:t>
            </a:r>
          </a:p>
        </p:txBody>
      </p:sp>
      <p:pic>
        <p:nvPicPr>
          <p:cNvPr id="7" name="Picture 6">
            <a:extLst>
              <a:ext uri="{FF2B5EF4-FFF2-40B4-BE49-F238E27FC236}">
                <a16:creationId xmlns:a16="http://schemas.microsoft.com/office/drawing/2014/main" id="{4DD91226-843F-9648-B20B-E751EAB903B9}"/>
              </a:ext>
            </a:extLst>
          </p:cNvPr>
          <p:cNvPicPr>
            <a:picLocks noChangeAspect="1"/>
          </p:cNvPicPr>
          <p:nvPr/>
        </p:nvPicPr>
        <p:blipFill>
          <a:blip r:embed="rId3"/>
          <a:stretch>
            <a:fillRect/>
          </a:stretch>
        </p:blipFill>
        <p:spPr>
          <a:xfrm>
            <a:off x="3946647" y="4165878"/>
            <a:ext cx="5776088" cy="2692122"/>
          </a:xfrm>
          <a:prstGeom prst="rect">
            <a:avLst/>
          </a:prstGeom>
        </p:spPr>
      </p:pic>
    </p:spTree>
    <p:extLst>
      <p:ext uri="{BB962C8B-B14F-4D97-AF65-F5344CB8AC3E}">
        <p14:creationId xmlns:p14="http://schemas.microsoft.com/office/powerpoint/2010/main" val="349888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F727B-0295-FC42-9254-C144B6079CFD}"/>
              </a:ext>
            </a:extLst>
          </p:cNvPr>
          <p:cNvSpPr>
            <a:spLocks noGrp="1"/>
          </p:cNvSpPr>
          <p:nvPr>
            <p:ph type="body" sz="quarter" idx="10"/>
          </p:nvPr>
        </p:nvSpPr>
        <p:spPr>
          <a:xfrm>
            <a:off x="838200" y="1876483"/>
            <a:ext cx="10515600" cy="3615349"/>
          </a:xfrm>
        </p:spPr>
        <p:txBody>
          <a:bodyPr/>
          <a:lstStyle/>
          <a:p>
            <a:r>
              <a:rPr lang="en-US" u="sng" dirty="0"/>
              <a:t>Assumption</a:t>
            </a:r>
            <a:r>
              <a:rPr lang="en-US" dirty="0"/>
              <a:t>: Same amount of spike-in RNA in each cell</a:t>
            </a:r>
          </a:p>
          <a:p>
            <a:r>
              <a:rPr lang="en-US" dirty="0"/>
              <a:t>Cell differences in the coverage of the spike-in transcripts due to capture efficiency or sequencing depth</a:t>
            </a:r>
          </a:p>
          <a:p>
            <a:r>
              <a:rPr lang="en-US" u="sng" dirty="0"/>
              <a:t>Advantage</a:t>
            </a:r>
            <a:r>
              <a:rPr lang="en-US" dirty="0"/>
              <a:t>: Does not require the assumption of same amount of starting RNA material per cell</a:t>
            </a:r>
          </a:p>
          <a:p>
            <a:r>
              <a:rPr lang="en-US" u="sng" dirty="0"/>
              <a:t>Advantage</a:t>
            </a:r>
            <a:r>
              <a:rPr lang="en-US" dirty="0"/>
              <a:t>: Can treat data as count data</a:t>
            </a:r>
          </a:p>
          <a:p>
            <a:r>
              <a:rPr lang="en-US" u="sng" dirty="0"/>
              <a:t>Method</a:t>
            </a:r>
            <a:r>
              <a:rPr lang="en-US" dirty="0"/>
              <a:t>: Use differences in coverage of spike-in transcripts to normalize reads assigned to genes</a:t>
            </a:r>
          </a:p>
        </p:txBody>
      </p:sp>
      <p:sp>
        <p:nvSpPr>
          <p:cNvPr id="3" name="Title 2">
            <a:extLst>
              <a:ext uri="{FF2B5EF4-FFF2-40B4-BE49-F238E27FC236}">
                <a16:creationId xmlns:a16="http://schemas.microsoft.com/office/drawing/2014/main" id="{40BF9E8E-F743-0A4D-B93D-5C16822723BA}"/>
              </a:ext>
            </a:extLst>
          </p:cNvPr>
          <p:cNvSpPr>
            <a:spLocks noGrp="1"/>
          </p:cNvSpPr>
          <p:nvPr>
            <p:ph type="title"/>
          </p:nvPr>
        </p:nvSpPr>
        <p:spPr/>
        <p:txBody>
          <a:bodyPr/>
          <a:lstStyle/>
          <a:p>
            <a:r>
              <a:rPr lang="en-US" dirty="0"/>
              <a:t>3. Spike-in normalization</a:t>
            </a:r>
          </a:p>
        </p:txBody>
      </p:sp>
    </p:spTree>
    <p:extLst>
      <p:ext uri="{BB962C8B-B14F-4D97-AF65-F5344CB8AC3E}">
        <p14:creationId xmlns:p14="http://schemas.microsoft.com/office/powerpoint/2010/main" val="3426703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FED17-A79F-4843-9A2D-698980F398A8}"/>
              </a:ext>
            </a:extLst>
          </p:cNvPr>
          <p:cNvSpPr>
            <a:spLocks noGrp="1"/>
          </p:cNvSpPr>
          <p:nvPr>
            <p:ph type="body" sz="quarter" idx="10"/>
          </p:nvPr>
        </p:nvSpPr>
        <p:spPr>
          <a:xfrm>
            <a:off x="838200" y="1876483"/>
            <a:ext cx="10515600" cy="2839752"/>
          </a:xfrm>
        </p:spPr>
        <p:txBody>
          <a:bodyPr/>
          <a:lstStyle/>
          <a:p>
            <a:r>
              <a:rPr lang="en-US" i="1" dirty="0" err="1"/>
              <a:t>SCTransfrom</a:t>
            </a:r>
            <a:r>
              <a:rPr lang="en-US" dirty="0"/>
              <a:t> in Seurat, </a:t>
            </a:r>
            <a:r>
              <a:rPr lang="en-US" i="1" dirty="0" err="1"/>
              <a:t>zinbwave</a:t>
            </a:r>
            <a:r>
              <a:rPr lang="en-US" dirty="0"/>
              <a:t> in Bioconductor</a:t>
            </a:r>
          </a:p>
          <a:p>
            <a:r>
              <a:rPr lang="en-US" u="sng" dirty="0"/>
              <a:t>Assumption</a:t>
            </a:r>
            <a:r>
              <a:rPr lang="en-US" dirty="0"/>
              <a:t>: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Disadvantage</a:t>
            </a:r>
            <a:r>
              <a:rPr lang="en-US" dirty="0"/>
              <a:t>: Can be computationally intensive</a:t>
            </a:r>
          </a:p>
          <a:p>
            <a:r>
              <a:rPr lang="en-US" u="sng" dirty="0"/>
              <a:t>Method</a:t>
            </a:r>
            <a:r>
              <a:rPr lang="en-US" dirty="0"/>
              <a:t>: “Regularized” dependence of count distribution parameters on gene abundance</a:t>
            </a:r>
          </a:p>
        </p:txBody>
      </p:sp>
      <p:sp>
        <p:nvSpPr>
          <p:cNvPr id="3" name="Title 2">
            <a:extLst>
              <a:ext uri="{FF2B5EF4-FFF2-40B4-BE49-F238E27FC236}">
                <a16:creationId xmlns:a16="http://schemas.microsoft.com/office/drawing/2014/main" id="{303969EB-2DB8-4744-9571-D8302339EABE}"/>
              </a:ext>
            </a:extLst>
          </p:cNvPr>
          <p:cNvSpPr>
            <a:spLocks noGrp="1"/>
          </p:cNvSpPr>
          <p:nvPr>
            <p:ph type="title"/>
          </p:nvPr>
        </p:nvSpPr>
        <p:spPr/>
        <p:txBody>
          <a:bodyPr/>
          <a:lstStyle/>
          <a:p>
            <a:r>
              <a:rPr lang="en-US" dirty="0"/>
              <a:t>4. Variance-stabilizing transformation</a:t>
            </a:r>
          </a:p>
        </p:txBody>
      </p:sp>
      <p:pic>
        <p:nvPicPr>
          <p:cNvPr id="5" name="Picture 4">
            <a:extLst>
              <a:ext uri="{FF2B5EF4-FFF2-40B4-BE49-F238E27FC236}">
                <a16:creationId xmlns:a16="http://schemas.microsoft.com/office/drawing/2014/main" id="{29A6FFD1-648A-094A-8CC7-5D68EEAF4417}"/>
              </a:ext>
            </a:extLst>
          </p:cNvPr>
          <p:cNvPicPr>
            <a:picLocks noChangeAspect="1"/>
          </p:cNvPicPr>
          <p:nvPr/>
        </p:nvPicPr>
        <p:blipFill>
          <a:blip r:embed="rId2"/>
          <a:stretch>
            <a:fillRect/>
          </a:stretch>
        </p:blipFill>
        <p:spPr>
          <a:xfrm>
            <a:off x="5563564" y="4716235"/>
            <a:ext cx="6628436" cy="2170681"/>
          </a:xfrm>
          <a:prstGeom prst="rect">
            <a:avLst/>
          </a:prstGeom>
        </p:spPr>
      </p:pic>
      <p:pic>
        <p:nvPicPr>
          <p:cNvPr id="7" name="Picture 6">
            <a:extLst>
              <a:ext uri="{FF2B5EF4-FFF2-40B4-BE49-F238E27FC236}">
                <a16:creationId xmlns:a16="http://schemas.microsoft.com/office/drawing/2014/main" id="{9F22504C-4F64-B945-A2FD-E435CC89593B}"/>
              </a:ext>
            </a:extLst>
          </p:cNvPr>
          <p:cNvPicPr>
            <a:picLocks noChangeAspect="1"/>
          </p:cNvPicPr>
          <p:nvPr/>
        </p:nvPicPr>
        <p:blipFill>
          <a:blip r:embed="rId3"/>
          <a:stretch>
            <a:fillRect/>
          </a:stretch>
        </p:blipFill>
        <p:spPr>
          <a:xfrm>
            <a:off x="578976" y="5222192"/>
            <a:ext cx="3695700" cy="673100"/>
          </a:xfrm>
          <a:prstGeom prst="rect">
            <a:avLst/>
          </a:prstGeom>
        </p:spPr>
      </p:pic>
      <p:sp>
        <p:nvSpPr>
          <p:cNvPr id="8" name="TextBox 7">
            <a:extLst>
              <a:ext uri="{FF2B5EF4-FFF2-40B4-BE49-F238E27FC236}">
                <a16:creationId xmlns:a16="http://schemas.microsoft.com/office/drawing/2014/main" id="{4051B68D-8FD9-3A4D-926B-6082404785A6}"/>
              </a:ext>
            </a:extLst>
          </p:cNvPr>
          <p:cNvSpPr txBox="1"/>
          <p:nvPr/>
        </p:nvSpPr>
        <p:spPr>
          <a:xfrm>
            <a:off x="3398618"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Sequencing depth</a:t>
            </a:r>
          </a:p>
        </p:txBody>
      </p:sp>
      <p:sp>
        <p:nvSpPr>
          <p:cNvPr id="9" name="TextBox 8">
            <a:extLst>
              <a:ext uri="{FF2B5EF4-FFF2-40B4-BE49-F238E27FC236}">
                <a16:creationId xmlns:a16="http://schemas.microsoft.com/office/drawing/2014/main" id="{E10DF93F-E5B8-EB41-B2A9-2B94CC1221FF}"/>
              </a:ext>
            </a:extLst>
          </p:cNvPr>
          <p:cNvSpPr txBox="1"/>
          <p:nvPr/>
        </p:nvSpPr>
        <p:spPr>
          <a:xfrm>
            <a:off x="381000"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Mean expression of</a:t>
            </a:r>
          </a:p>
          <a:p>
            <a:pPr>
              <a:spcAft>
                <a:spcPts val="600"/>
              </a:spcAft>
            </a:pPr>
            <a:r>
              <a:rPr lang="en-US" sz="2000" dirty="0">
                <a:latin typeface="Helvetica" charset="0"/>
                <a:ea typeface="Times New Roman" charset="0"/>
                <a:cs typeface="Arial" charset="0"/>
              </a:rPr>
              <a:t>gene </a:t>
            </a:r>
            <a:r>
              <a:rPr lang="en-US" sz="2000" dirty="0" err="1">
                <a:latin typeface="Helvetica" charset="0"/>
                <a:ea typeface="Times New Roman" charset="0"/>
                <a:cs typeface="Arial" charset="0"/>
              </a:rPr>
              <a:t>i</a:t>
            </a:r>
            <a:endParaRPr lang="en-US" sz="2000" dirty="0">
              <a:latin typeface="Helvetica" charset="0"/>
              <a:ea typeface="Times New Roman" charset="0"/>
              <a:cs typeface="Arial" charset="0"/>
            </a:endParaRPr>
          </a:p>
        </p:txBody>
      </p:sp>
      <p:cxnSp>
        <p:nvCxnSpPr>
          <p:cNvPr id="13" name="Straight Arrow Connector 12">
            <a:extLst>
              <a:ext uri="{FF2B5EF4-FFF2-40B4-BE49-F238E27FC236}">
                <a16:creationId xmlns:a16="http://schemas.microsoft.com/office/drawing/2014/main" id="{C87E7456-6086-C849-80EF-0638FE92DA42}"/>
              </a:ext>
            </a:extLst>
          </p:cNvPr>
          <p:cNvCxnSpPr>
            <a:cxnSpLocks/>
          </p:cNvCxnSpPr>
          <p:nvPr/>
        </p:nvCxnSpPr>
        <p:spPr>
          <a:xfrm flipV="1">
            <a:off x="578976" y="5717895"/>
            <a:ext cx="716424"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BFD9FE-5AA3-6642-A8B4-28E331D963FC}"/>
              </a:ext>
            </a:extLst>
          </p:cNvPr>
          <p:cNvCxnSpPr>
            <a:cxnSpLocks/>
          </p:cNvCxnSpPr>
          <p:nvPr/>
        </p:nvCxnSpPr>
        <p:spPr>
          <a:xfrm flipV="1">
            <a:off x="3634451" y="5642685"/>
            <a:ext cx="474562" cy="75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07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1A1FE-24BE-354F-A41C-C6B67158804F}"/>
              </a:ext>
            </a:extLst>
          </p:cNvPr>
          <p:cNvPicPr>
            <a:picLocks noChangeAspect="1"/>
          </p:cNvPicPr>
          <p:nvPr/>
        </p:nvPicPr>
        <p:blipFill>
          <a:blip r:embed="rId3"/>
          <a:stretch>
            <a:fillRect/>
          </a:stretch>
        </p:blipFill>
        <p:spPr>
          <a:xfrm>
            <a:off x="0" y="1"/>
            <a:ext cx="4699322" cy="2098464"/>
          </a:xfrm>
          <a:prstGeom prst="rect">
            <a:avLst/>
          </a:prstGeom>
        </p:spPr>
      </p:pic>
      <p:pic>
        <p:nvPicPr>
          <p:cNvPr id="7" name="Picture 6">
            <a:extLst>
              <a:ext uri="{FF2B5EF4-FFF2-40B4-BE49-F238E27FC236}">
                <a16:creationId xmlns:a16="http://schemas.microsoft.com/office/drawing/2014/main" id="{217F0171-CBB1-4E47-BE80-3F74317F6BB8}"/>
              </a:ext>
            </a:extLst>
          </p:cNvPr>
          <p:cNvPicPr>
            <a:picLocks noChangeAspect="1"/>
          </p:cNvPicPr>
          <p:nvPr/>
        </p:nvPicPr>
        <p:blipFill>
          <a:blip r:embed="rId4"/>
          <a:stretch>
            <a:fillRect/>
          </a:stretch>
        </p:blipFill>
        <p:spPr>
          <a:xfrm>
            <a:off x="735983" y="2245489"/>
            <a:ext cx="5185958" cy="4612511"/>
          </a:xfrm>
          <a:prstGeom prst="rect">
            <a:avLst/>
          </a:prstGeom>
        </p:spPr>
      </p:pic>
      <p:pic>
        <p:nvPicPr>
          <p:cNvPr id="11" name="Picture 10">
            <a:extLst>
              <a:ext uri="{FF2B5EF4-FFF2-40B4-BE49-F238E27FC236}">
                <a16:creationId xmlns:a16="http://schemas.microsoft.com/office/drawing/2014/main" id="{C7B53A86-1CC3-3840-8C13-D7D671A383E6}"/>
              </a:ext>
            </a:extLst>
          </p:cNvPr>
          <p:cNvPicPr>
            <a:picLocks noChangeAspect="1"/>
          </p:cNvPicPr>
          <p:nvPr/>
        </p:nvPicPr>
        <p:blipFill>
          <a:blip r:embed="rId5"/>
          <a:stretch>
            <a:fillRect/>
          </a:stretch>
        </p:blipFill>
        <p:spPr>
          <a:xfrm>
            <a:off x="4254089" y="4604607"/>
            <a:ext cx="7061289" cy="974605"/>
          </a:xfrm>
          <a:prstGeom prst="rect">
            <a:avLst/>
          </a:prstGeom>
        </p:spPr>
      </p:pic>
      <p:pic>
        <p:nvPicPr>
          <p:cNvPr id="13" name="Picture 12">
            <a:extLst>
              <a:ext uri="{FF2B5EF4-FFF2-40B4-BE49-F238E27FC236}">
                <a16:creationId xmlns:a16="http://schemas.microsoft.com/office/drawing/2014/main" id="{6C24426B-0BE5-1E4D-B515-00831AB5DEF1}"/>
              </a:ext>
            </a:extLst>
          </p:cNvPr>
          <p:cNvPicPr>
            <a:picLocks noChangeAspect="1"/>
          </p:cNvPicPr>
          <p:nvPr/>
        </p:nvPicPr>
        <p:blipFill>
          <a:blip r:embed="rId6"/>
          <a:stretch>
            <a:fillRect/>
          </a:stretch>
        </p:blipFill>
        <p:spPr>
          <a:xfrm>
            <a:off x="5767014" y="5652724"/>
            <a:ext cx="5683973" cy="933679"/>
          </a:xfrm>
          <a:prstGeom prst="rect">
            <a:avLst/>
          </a:prstGeom>
        </p:spPr>
      </p:pic>
      <p:pic>
        <p:nvPicPr>
          <p:cNvPr id="19" name="Picture 18">
            <a:extLst>
              <a:ext uri="{FF2B5EF4-FFF2-40B4-BE49-F238E27FC236}">
                <a16:creationId xmlns:a16="http://schemas.microsoft.com/office/drawing/2014/main" id="{10C51E14-13B0-2846-B64B-20FC62ABD497}"/>
              </a:ext>
            </a:extLst>
          </p:cNvPr>
          <p:cNvPicPr>
            <a:picLocks noChangeAspect="1"/>
          </p:cNvPicPr>
          <p:nvPr/>
        </p:nvPicPr>
        <p:blipFill>
          <a:blip r:embed="rId7"/>
          <a:stretch>
            <a:fillRect/>
          </a:stretch>
        </p:blipFill>
        <p:spPr>
          <a:xfrm>
            <a:off x="5767014" y="89641"/>
            <a:ext cx="5877947" cy="4311695"/>
          </a:xfrm>
          <a:prstGeom prst="rect">
            <a:avLst/>
          </a:prstGeom>
        </p:spPr>
      </p:pic>
    </p:spTree>
    <p:extLst>
      <p:ext uri="{BB962C8B-B14F-4D97-AF65-F5344CB8AC3E}">
        <p14:creationId xmlns:p14="http://schemas.microsoft.com/office/powerpoint/2010/main" val="213829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A4B306-6A8C-1740-831A-2ED2495A7EF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1374108D-E2A3-1043-8B2F-E2B89C7179AA}"/>
              </a:ext>
            </a:extLst>
          </p:cNvPr>
          <p:cNvSpPr>
            <a:spLocks noGrp="1"/>
          </p:cNvSpPr>
          <p:nvPr>
            <p:ph type="title"/>
          </p:nvPr>
        </p:nvSpPr>
        <p:spPr/>
        <p:txBody>
          <a:bodyPr/>
          <a:lstStyle/>
          <a:p>
            <a:r>
              <a:rPr lang="en-US" dirty="0"/>
              <a:t>Hands-on: Normalization</a:t>
            </a:r>
          </a:p>
        </p:txBody>
      </p:sp>
    </p:spTree>
    <p:extLst>
      <p:ext uri="{BB962C8B-B14F-4D97-AF65-F5344CB8AC3E}">
        <p14:creationId xmlns:p14="http://schemas.microsoft.com/office/powerpoint/2010/main" val="1455973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b="1" dirty="0"/>
              <a:t>Finding marker genes</a:t>
            </a:r>
          </a:p>
          <a:p>
            <a:pPr lvl="1"/>
            <a:r>
              <a:rPr lang="en-US" sz="2000" b="1"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015302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6D30-2B9E-E747-9C9C-38F7F3A73B99}"/>
              </a:ext>
            </a:extLst>
          </p:cNvPr>
          <p:cNvSpPr>
            <a:spLocks noGrp="1"/>
          </p:cNvSpPr>
          <p:nvPr>
            <p:ph type="body" sz="quarter" idx="10"/>
          </p:nvPr>
        </p:nvSpPr>
        <p:spPr>
          <a:xfrm>
            <a:off x="838200" y="1876483"/>
            <a:ext cx="10515600" cy="2323713"/>
          </a:xfrm>
        </p:spPr>
        <p:txBody>
          <a:bodyPr/>
          <a:lstStyle/>
          <a:p>
            <a:r>
              <a:rPr lang="en-US" dirty="0"/>
              <a:t>Identify genes whose expressions define particular clusters</a:t>
            </a:r>
          </a:p>
          <a:p>
            <a:r>
              <a:rPr lang="en-US" dirty="0"/>
              <a:t>Compare the distribution of expression of each gene among cells in Cluster 0 versus cells from all other clusters</a:t>
            </a:r>
          </a:p>
          <a:p>
            <a:r>
              <a:rPr lang="en-US" dirty="0"/>
              <a:t>Two sample t-test, Wilcoxon tests?</a:t>
            </a:r>
          </a:p>
          <a:p>
            <a:r>
              <a:rPr lang="en-US" dirty="0"/>
              <a:t>More sophistical methods? </a:t>
            </a:r>
          </a:p>
        </p:txBody>
      </p:sp>
      <p:sp>
        <p:nvSpPr>
          <p:cNvPr id="3" name="Title 2">
            <a:extLst>
              <a:ext uri="{FF2B5EF4-FFF2-40B4-BE49-F238E27FC236}">
                <a16:creationId xmlns:a16="http://schemas.microsoft.com/office/drawing/2014/main" id="{9C2C0F0B-2E58-B44C-AF00-913DA8317AE0}"/>
              </a:ext>
            </a:extLst>
          </p:cNvPr>
          <p:cNvSpPr>
            <a:spLocks noGrp="1"/>
          </p:cNvSpPr>
          <p:nvPr>
            <p:ph type="title"/>
          </p:nvPr>
        </p:nvSpPr>
        <p:spPr/>
        <p:txBody>
          <a:bodyPr/>
          <a:lstStyle/>
          <a:p>
            <a:r>
              <a:rPr lang="en-US" dirty="0"/>
              <a:t>Cluster identification: marker genes</a:t>
            </a:r>
          </a:p>
        </p:txBody>
      </p:sp>
    </p:spTree>
    <p:extLst>
      <p:ext uri="{BB962C8B-B14F-4D97-AF65-F5344CB8AC3E}">
        <p14:creationId xmlns:p14="http://schemas.microsoft.com/office/powerpoint/2010/main" val="387915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2839752"/>
          </a:xfrm>
        </p:spPr>
        <p:txBody>
          <a:bodyPr/>
          <a:lstStyle/>
          <a:p>
            <a:r>
              <a:rPr lang="en-US" b="1" dirty="0"/>
              <a:t>Identify the cell types </a:t>
            </a:r>
            <a:r>
              <a:rPr lang="en-US" dirty="0"/>
              <a:t>in your sample of interest</a:t>
            </a:r>
          </a:p>
          <a:p>
            <a:r>
              <a:rPr lang="en-US" b="1" dirty="0"/>
              <a:t>Identify which cell types change</a:t>
            </a:r>
            <a:r>
              <a:rPr lang="en-US" dirty="0"/>
              <a:t> under condition of interest</a:t>
            </a:r>
          </a:p>
          <a:p>
            <a:r>
              <a:rPr lang="en-US" b="1" dirty="0"/>
              <a:t>Identify genes whose expression</a:t>
            </a:r>
            <a:r>
              <a:rPr lang="en-US" dirty="0"/>
              <a:t> is modulated in relevant cell types</a:t>
            </a:r>
          </a:p>
          <a:p>
            <a:pPr marL="0" indent="0">
              <a:buNone/>
            </a:pPr>
            <a:endParaRPr lang="en-US" dirty="0"/>
          </a:p>
          <a:p>
            <a:endParaRPr lang="en-US" dirty="0"/>
          </a:p>
        </p:txBody>
      </p:sp>
      <p:sp>
        <p:nvSpPr>
          <p:cNvPr id="3" name="Title 2"/>
          <p:cNvSpPr>
            <a:spLocks noGrp="1"/>
          </p:cNvSpPr>
          <p:nvPr>
            <p:ph type="title"/>
          </p:nvPr>
        </p:nvSpPr>
        <p:spPr/>
        <p:txBody>
          <a:bodyPr>
            <a:normAutofit/>
          </a:bodyPr>
          <a:lstStyle/>
          <a:p>
            <a:r>
              <a:rPr lang="en-US" sz="3600" dirty="0"/>
              <a:t>Typical scientific questions</a:t>
            </a:r>
          </a:p>
        </p:txBody>
      </p:sp>
    </p:spTree>
    <p:extLst>
      <p:ext uri="{BB962C8B-B14F-4D97-AF65-F5344CB8AC3E}">
        <p14:creationId xmlns:p14="http://schemas.microsoft.com/office/powerpoint/2010/main" val="226258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7D5A2-3D4B-B24C-B976-D821723B40DA}"/>
              </a:ext>
            </a:extLst>
          </p:cNvPr>
          <p:cNvPicPr>
            <a:picLocks noChangeAspect="1"/>
          </p:cNvPicPr>
          <p:nvPr/>
        </p:nvPicPr>
        <p:blipFill>
          <a:blip r:embed="rId2"/>
          <a:stretch>
            <a:fillRect/>
          </a:stretch>
        </p:blipFill>
        <p:spPr>
          <a:xfrm>
            <a:off x="0" y="0"/>
            <a:ext cx="6296628" cy="1218702"/>
          </a:xfrm>
          <a:prstGeom prst="rect">
            <a:avLst/>
          </a:prstGeom>
        </p:spPr>
      </p:pic>
      <p:pic>
        <p:nvPicPr>
          <p:cNvPr id="7" name="Picture 6">
            <a:extLst>
              <a:ext uri="{FF2B5EF4-FFF2-40B4-BE49-F238E27FC236}">
                <a16:creationId xmlns:a16="http://schemas.microsoft.com/office/drawing/2014/main" id="{74E90034-69B6-924F-88EA-18C0C42B0900}"/>
              </a:ext>
            </a:extLst>
          </p:cNvPr>
          <p:cNvPicPr>
            <a:picLocks noChangeAspect="1"/>
          </p:cNvPicPr>
          <p:nvPr/>
        </p:nvPicPr>
        <p:blipFill>
          <a:blip r:embed="rId3"/>
          <a:stretch>
            <a:fillRect/>
          </a:stretch>
        </p:blipFill>
        <p:spPr>
          <a:xfrm>
            <a:off x="97743" y="1198914"/>
            <a:ext cx="3687180" cy="317860"/>
          </a:xfrm>
          <a:prstGeom prst="rect">
            <a:avLst/>
          </a:prstGeom>
        </p:spPr>
      </p:pic>
      <p:pic>
        <p:nvPicPr>
          <p:cNvPr id="9" name="Picture 8">
            <a:extLst>
              <a:ext uri="{FF2B5EF4-FFF2-40B4-BE49-F238E27FC236}">
                <a16:creationId xmlns:a16="http://schemas.microsoft.com/office/drawing/2014/main" id="{292DDE24-6507-A544-B67C-99843512DD7E}"/>
              </a:ext>
            </a:extLst>
          </p:cNvPr>
          <p:cNvPicPr>
            <a:picLocks noChangeAspect="1"/>
          </p:cNvPicPr>
          <p:nvPr/>
        </p:nvPicPr>
        <p:blipFill>
          <a:blip r:embed="rId4"/>
          <a:stretch>
            <a:fillRect/>
          </a:stretch>
        </p:blipFill>
        <p:spPr>
          <a:xfrm>
            <a:off x="589499" y="1516774"/>
            <a:ext cx="3943701" cy="5341226"/>
          </a:xfrm>
          <a:prstGeom prst="rect">
            <a:avLst/>
          </a:prstGeom>
        </p:spPr>
      </p:pic>
      <p:sp>
        <p:nvSpPr>
          <p:cNvPr id="10" name="TextBox 9">
            <a:extLst>
              <a:ext uri="{FF2B5EF4-FFF2-40B4-BE49-F238E27FC236}">
                <a16:creationId xmlns:a16="http://schemas.microsoft.com/office/drawing/2014/main" id="{72ED961C-831C-634E-9610-950A965B4CF8}"/>
              </a:ext>
            </a:extLst>
          </p:cNvPr>
          <p:cNvSpPr txBox="1"/>
          <p:nvPr/>
        </p:nvSpPr>
        <p:spPr>
          <a:xfrm>
            <a:off x="4215005" y="1222564"/>
            <a:ext cx="8384148"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Simple methods like the two-sample t-test and Wilcoxon tests do well!!</a:t>
            </a:r>
          </a:p>
        </p:txBody>
      </p:sp>
      <p:cxnSp>
        <p:nvCxnSpPr>
          <p:cNvPr id="12" name="Straight Arrow Connector 11">
            <a:extLst>
              <a:ext uri="{FF2B5EF4-FFF2-40B4-BE49-F238E27FC236}">
                <a16:creationId xmlns:a16="http://schemas.microsoft.com/office/drawing/2014/main" id="{66E242B3-5014-D94A-8343-72219B583A03}"/>
              </a:ext>
            </a:extLst>
          </p:cNvPr>
          <p:cNvCxnSpPr>
            <a:cxnSpLocks/>
          </p:cNvCxnSpPr>
          <p:nvPr/>
        </p:nvCxnSpPr>
        <p:spPr>
          <a:xfrm flipV="1">
            <a:off x="3009418" y="1810984"/>
            <a:ext cx="5645607" cy="46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2B9AA6-A7FA-5244-955E-CCE044741D40}"/>
              </a:ext>
            </a:extLst>
          </p:cNvPr>
          <p:cNvCxnSpPr>
            <a:cxnSpLocks/>
          </p:cNvCxnSpPr>
          <p:nvPr/>
        </p:nvCxnSpPr>
        <p:spPr>
          <a:xfrm flipV="1">
            <a:off x="3148314" y="1789724"/>
            <a:ext cx="7115591" cy="73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6A0019-0B7E-D34C-BC50-E033063184FB}"/>
              </a:ext>
            </a:extLst>
          </p:cNvPr>
          <p:cNvSpPr txBox="1"/>
          <p:nvPr/>
        </p:nvSpPr>
        <p:spPr>
          <a:xfrm>
            <a:off x="3927568" y="3201112"/>
            <a:ext cx="8384148" cy="914400"/>
          </a:xfrm>
          <a:prstGeom prst="rect">
            <a:avLst/>
          </a:prstGeom>
          <a:noFill/>
          <a:ln>
            <a:noFill/>
          </a:ln>
        </p:spPr>
        <p:txBody>
          <a:bodyPr wrap="none" rtlCol="0" anchor="ctr" anchorCtr="0">
            <a:noAutofit/>
          </a:bodyPr>
          <a:lstStyle/>
          <a:p>
            <a:pPr>
              <a:spcAft>
                <a:spcPts val="600"/>
              </a:spcAft>
            </a:pPr>
            <a:r>
              <a:rPr lang="en-US" sz="2000" dirty="0">
                <a:solidFill>
                  <a:schemeClr val="accent1"/>
                </a:solidFill>
                <a:latin typeface="Helvetica" charset="0"/>
                <a:ea typeface="Times New Roman" charset="0"/>
                <a:cs typeface="Arial" charset="0"/>
              </a:rPr>
              <a:t>For </a:t>
            </a:r>
            <a:r>
              <a:rPr lang="en-US" sz="2000" u="sng" dirty="0">
                <a:solidFill>
                  <a:schemeClr val="accent1"/>
                </a:solidFill>
                <a:latin typeface="Helvetica" charset="0"/>
                <a:ea typeface="Times New Roman" charset="0"/>
                <a:cs typeface="Arial" charset="0"/>
              </a:rPr>
              <a:t>more sophisticated methods </a:t>
            </a:r>
            <a:r>
              <a:rPr lang="en-US" sz="2000" dirty="0">
                <a:solidFill>
                  <a:schemeClr val="accent1"/>
                </a:solidFill>
                <a:latin typeface="Helvetica" charset="0"/>
                <a:ea typeface="Times New Roman" charset="0"/>
                <a:cs typeface="Arial" charset="0"/>
              </a:rPr>
              <a:t>like </a:t>
            </a:r>
            <a:r>
              <a:rPr lang="en-US" sz="2000" dirty="0" err="1">
                <a:solidFill>
                  <a:schemeClr val="accent1"/>
                </a:solidFill>
                <a:latin typeface="Helvetica" charset="0"/>
                <a:ea typeface="Times New Roman" charset="0"/>
                <a:cs typeface="Arial" charset="0"/>
              </a:rPr>
              <a:t>edgeR</a:t>
            </a:r>
            <a:r>
              <a:rPr lang="en-US" sz="2000" dirty="0">
                <a:solidFill>
                  <a:schemeClr val="accent1"/>
                </a:solidFill>
                <a:latin typeface="Helvetica" charset="0"/>
                <a:ea typeface="Times New Roman" charset="0"/>
                <a:cs typeface="Arial" charset="0"/>
              </a:rPr>
              <a:t>, MAST – </a:t>
            </a:r>
            <a:r>
              <a:rPr lang="en-US" sz="2000" u="sng" dirty="0">
                <a:solidFill>
                  <a:schemeClr val="accent1"/>
                </a:solidFill>
                <a:latin typeface="Helvetica" charset="0"/>
                <a:ea typeface="Times New Roman" charset="0"/>
                <a:cs typeface="Arial" charset="0"/>
              </a:rPr>
              <a:t>filtering of low</a:t>
            </a:r>
          </a:p>
          <a:p>
            <a:pPr>
              <a:spcAft>
                <a:spcPts val="600"/>
              </a:spcAft>
            </a:pPr>
            <a:r>
              <a:rPr lang="en-US" sz="2000" u="sng" dirty="0">
                <a:solidFill>
                  <a:schemeClr val="accent1"/>
                </a:solidFill>
                <a:latin typeface="Helvetica" charset="0"/>
                <a:ea typeface="Times New Roman" charset="0"/>
                <a:cs typeface="Arial" charset="0"/>
              </a:rPr>
              <a:t>expressed genes very important</a:t>
            </a:r>
            <a:r>
              <a:rPr lang="en-US" sz="2000" dirty="0">
                <a:solidFill>
                  <a:schemeClr val="accent1"/>
                </a:solidFill>
                <a:latin typeface="Helvetica" charset="0"/>
                <a:ea typeface="Times New Roman" charset="0"/>
                <a:cs typeface="Arial" charset="0"/>
              </a:rPr>
              <a:t> for good performance</a:t>
            </a:r>
          </a:p>
        </p:txBody>
      </p:sp>
    </p:spTree>
    <p:extLst>
      <p:ext uri="{BB962C8B-B14F-4D97-AF65-F5344CB8AC3E}">
        <p14:creationId xmlns:p14="http://schemas.microsoft.com/office/powerpoint/2010/main" val="169534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71822-30C7-C248-993A-DFB67AEE990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9EE20C4-04E8-3444-8008-62400C002BC9}"/>
              </a:ext>
            </a:extLst>
          </p:cNvPr>
          <p:cNvSpPr>
            <a:spLocks noGrp="1"/>
          </p:cNvSpPr>
          <p:nvPr>
            <p:ph type="title"/>
          </p:nvPr>
        </p:nvSpPr>
        <p:spPr/>
        <p:txBody>
          <a:bodyPr/>
          <a:lstStyle/>
          <a:p>
            <a:r>
              <a:rPr lang="en-US" dirty="0"/>
              <a:t>Hands-on: Find marker genes</a:t>
            </a:r>
          </a:p>
        </p:txBody>
      </p:sp>
    </p:spTree>
    <p:extLst>
      <p:ext uri="{BB962C8B-B14F-4D97-AF65-F5344CB8AC3E}">
        <p14:creationId xmlns:p14="http://schemas.microsoft.com/office/powerpoint/2010/main" val="108814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b="1" dirty="0"/>
              <a:t>Multi-sample multi-condition comparison</a:t>
            </a:r>
          </a:p>
          <a:p>
            <a:pPr lvl="1"/>
            <a:r>
              <a:rPr lang="en-US" sz="2000" b="1" dirty="0"/>
              <a:t>Hands-on</a:t>
            </a:r>
          </a:p>
          <a:p>
            <a:r>
              <a:rPr lang="en-US" sz="2000" dirty="0"/>
              <a:t>Batch correction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24580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A2199-85BD-5C4D-8623-C26558E93477}"/>
              </a:ext>
            </a:extLst>
          </p:cNvPr>
          <p:cNvSpPr>
            <a:spLocks noGrp="1"/>
          </p:cNvSpPr>
          <p:nvPr>
            <p:ph type="body" sz="quarter" idx="10"/>
          </p:nvPr>
        </p:nvSpPr>
        <p:spPr>
          <a:xfrm>
            <a:off x="838200" y="1876483"/>
            <a:ext cx="10515600" cy="4519186"/>
          </a:xfrm>
        </p:spPr>
        <p:txBody>
          <a:bodyPr/>
          <a:lstStyle/>
          <a:p>
            <a:r>
              <a:rPr lang="en-US" dirty="0"/>
              <a:t>Replicate mice, human patients to be compared across multiple conditions</a:t>
            </a:r>
          </a:p>
          <a:p>
            <a:r>
              <a:rPr lang="en-US" dirty="0"/>
              <a:t>Order 1000s of cells per mouse, human patient</a:t>
            </a:r>
          </a:p>
          <a:p>
            <a:r>
              <a:rPr lang="en-US" dirty="0"/>
              <a:t>Inference should be at the level of mouse/human-patient and not individual cells</a:t>
            </a:r>
          </a:p>
          <a:p>
            <a:r>
              <a:rPr lang="en-US" dirty="0"/>
              <a:t>Would indicate reproducibility of detected associations</a:t>
            </a:r>
          </a:p>
          <a:p>
            <a:r>
              <a:rPr lang="en-US" dirty="0">
                <a:solidFill>
                  <a:srgbClr val="0070C0"/>
                </a:solidFill>
              </a:rPr>
              <a:t>To replicate the study – one would sample a new set of mice or human patients</a:t>
            </a:r>
          </a:p>
          <a:p>
            <a:r>
              <a:rPr lang="en-US" dirty="0">
                <a:solidFill>
                  <a:srgbClr val="FF0000"/>
                </a:solidFill>
              </a:rPr>
              <a:t>To replicate the study – there is really not an infinite pool of cells from which one can sample</a:t>
            </a:r>
          </a:p>
        </p:txBody>
      </p:sp>
      <p:sp>
        <p:nvSpPr>
          <p:cNvPr id="3" name="Title 2">
            <a:extLst>
              <a:ext uri="{FF2B5EF4-FFF2-40B4-BE49-F238E27FC236}">
                <a16:creationId xmlns:a16="http://schemas.microsoft.com/office/drawing/2014/main" id="{71ADD601-16AD-C242-8A20-2D5A3BE83F0D}"/>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175702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AF6E-3531-6D4D-8960-81D4B33893B6}"/>
              </a:ext>
            </a:extLst>
          </p:cNvPr>
          <p:cNvSpPr>
            <a:spLocks noGrp="1"/>
          </p:cNvSpPr>
          <p:nvPr>
            <p:ph type="body" sz="quarter" idx="10"/>
          </p:nvPr>
        </p:nvSpPr>
        <p:spPr>
          <a:xfrm>
            <a:off x="838200" y="1876483"/>
            <a:ext cx="10515600" cy="2067233"/>
          </a:xfrm>
        </p:spPr>
        <p:txBody>
          <a:bodyPr/>
          <a:lstStyle/>
          <a:p>
            <a:r>
              <a:rPr lang="en-US" b="1" u="sng" dirty="0"/>
              <a:t>Question 1 (Within-cluster): </a:t>
            </a:r>
            <a:r>
              <a:rPr lang="en-US" dirty="0"/>
              <a:t>Find genes whose mean (across replicates) expression is different between condition within each cluster</a:t>
            </a:r>
          </a:p>
          <a:p>
            <a:r>
              <a:rPr lang="en-US" b="1" u="sng" dirty="0"/>
              <a:t>Question 2 (Between-cluster):</a:t>
            </a:r>
            <a:r>
              <a:rPr lang="en-US" dirty="0"/>
              <a:t> Find clusters with disproportionate number of cells between the two conditions</a:t>
            </a:r>
          </a:p>
        </p:txBody>
      </p:sp>
      <p:sp>
        <p:nvSpPr>
          <p:cNvPr id="3" name="Title 2">
            <a:extLst>
              <a:ext uri="{FF2B5EF4-FFF2-40B4-BE49-F238E27FC236}">
                <a16:creationId xmlns:a16="http://schemas.microsoft.com/office/drawing/2014/main" id="{A9F958FA-1958-C443-8D14-CAE5CCE12576}"/>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3832730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839752"/>
          </a:xfrm>
        </p:spPr>
        <p:txBody>
          <a:bodyPr/>
          <a:lstStyle/>
          <a:p>
            <a:r>
              <a:rPr lang="en-US" dirty="0"/>
              <a:t>Within clusters, all cells are not independent of each other</a:t>
            </a:r>
          </a:p>
          <a:p>
            <a:r>
              <a:rPr lang="en-US" dirty="0"/>
              <a:t>Cells are dependent on the animal of origin</a:t>
            </a:r>
          </a:p>
          <a:p>
            <a:r>
              <a:rPr lang="en-US" dirty="0"/>
              <a:t>How does one model this dependence of reads across cells from the same animal?</a:t>
            </a:r>
          </a:p>
          <a:p>
            <a:r>
              <a:rPr lang="en-US" i="1" dirty="0"/>
              <a:t>Simple approach</a:t>
            </a:r>
            <a:r>
              <a:rPr lang="en-US" dirty="0"/>
              <a:t>: Aggregate counts</a:t>
            </a:r>
          </a:p>
          <a:p>
            <a:r>
              <a:rPr lang="en-US" i="1" dirty="0"/>
              <a:t>More complex approach</a:t>
            </a:r>
            <a:r>
              <a:rPr lang="en-US" dirty="0"/>
              <a:t>: Use linear mixed effects model </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Within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35899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C1EB7-DECE-C84C-BD11-00293119FE85}"/>
              </a:ext>
            </a:extLst>
          </p:cNvPr>
          <p:cNvPicPr>
            <a:picLocks noChangeAspect="1"/>
          </p:cNvPicPr>
          <p:nvPr/>
        </p:nvPicPr>
        <p:blipFill>
          <a:blip r:embed="rId2"/>
          <a:stretch>
            <a:fillRect/>
          </a:stretch>
        </p:blipFill>
        <p:spPr>
          <a:xfrm>
            <a:off x="0" y="0"/>
            <a:ext cx="6273478" cy="1693246"/>
          </a:xfrm>
          <a:prstGeom prst="rect">
            <a:avLst/>
          </a:prstGeom>
        </p:spPr>
      </p:pic>
      <p:pic>
        <p:nvPicPr>
          <p:cNvPr id="7" name="Picture 6">
            <a:extLst>
              <a:ext uri="{FF2B5EF4-FFF2-40B4-BE49-F238E27FC236}">
                <a16:creationId xmlns:a16="http://schemas.microsoft.com/office/drawing/2014/main" id="{F11DF05D-114B-F44C-9F87-2748BC4BAE6B}"/>
              </a:ext>
            </a:extLst>
          </p:cNvPr>
          <p:cNvPicPr>
            <a:picLocks noChangeAspect="1"/>
          </p:cNvPicPr>
          <p:nvPr/>
        </p:nvPicPr>
        <p:blipFill>
          <a:blip r:embed="rId3"/>
          <a:stretch>
            <a:fillRect/>
          </a:stretch>
        </p:blipFill>
        <p:spPr>
          <a:xfrm>
            <a:off x="138897" y="1693246"/>
            <a:ext cx="7928657" cy="4398430"/>
          </a:xfrm>
          <a:prstGeom prst="rect">
            <a:avLst/>
          </a:prstGeom>
        </p:spPr>
      </p:pic>
      <p:pic>
        <p:nvPicPr>
          <p:cNvPr id="9" name="Picture 8">
            <a:extLst>
              <a:ext uri="{FF2B5EF4-FFF2-40B4-BE49-F238E27FC236}">
                <a16:creationId xmlns:a16="http://schemas.microsoft.com/office/drawing/2014/main" id="{94220459-292D-974E-80B5-87A2FEC25F98}"/>
              </a:ext>
            </a:extLst>
          </p:cNvPr>
          <p:cNvPicPr>
            <a:picLocks noChangeAspect="1"/>
          </p:cNvPicPr>
          <p:nvPr/>
        </p:nvPicPr>
        <p:blipFill>
          <a:blip r:embed="rId4"/>
          <a:stretch>
            <a:fillRect/>
          </a:stretch>
        </p:blipFill>
        <p:spPr>
          <a:xfrm>
            <a:off x="9440199" y="457200"/>
            <a:ext cx="2501900" cy="5943600"/>
          </a:xfrm>
          <a:prstGeom prst="rect">
            <a:avLst/>
          </a:prstGeom>
        </p:spPr>
      </p:pic>
      <p:sp>
        <p:nvSpPr>
          <p:cNvPr id="10" name="TextBox 9">
            <a:extLst>
              <a:ext uri="{FF2B5EF4-FFF2-40B4-BE49-F238E27FC236}">
                <a16:creationId xmlns:a16="http://schemas.microsoft.com/office/drawing/2014/main" id="{C850B377-E248-3144-8108-06D485D11230}"/>
              </a:ext>
            </a:extLst>
          </p:cNvPr>
          <p:cNvSpPr txBox="1"/>
          <p:nvPr/>
        </p:nvSpPr>
        <p:spPr>
          <a:xfrm>
            <a:off x="138897" y="6091676"/>
            <a:ext cx="914400" cy="914400"/>
          </a:xfrm>
          <a:prstGeom prst="rect">
            <a:avLst/>
          </a:prstGeom>
          <a:noFill/>
          <a:ln>
            <a:noFill/>
          </a:ln>
        </p:spPr>
        <p:txBody>
          <a:bodyPr wrap="none" rtlCol="0" anchor="ctr" anchorCtr="0">
            <a:noAutofit/>
          </a:bodyPr>
          <a:lstStyle/>
          <a:p>
            <a:pPr>
              <a:spcAft>
                <a:spcPts val="600"/>
              </a:spcAft>
            </a:pPr>
            <a:r>
              <a:rPr lang="en-US" sz="2000" b="1" dirty="0" err="1">
                <a:solidFill>
                  <a:srgbClr val="0070C0"/>
                </a:solidFill>
                <a:latin typeface="Helvetica" charset="0"/>
                <a:ea typeface="Times New Roman" charset="0"/>
                <a:cs typeface="Arial" charset="0"/>
              </a:rPr>
              <a:t>edgeR</a:t>
            </a:r>
            <a:r>
              <a:rPr lang="en-US" sz="2000" dirty="0">
                <a:solidFill>
                  <a:srgbClr val="0070C0"/>
                </a:solidFill>
                <a:latin typeface="Helvetica" charset="0"/>
                <a:ea typeface="Times New Roman" charset="0"/>
                <a:cs typeface="Arial" charset="0"/>
              </a:rPr>
              <a:t> with aggregate counts (across cells from given individual) simple and most powerful!! </a:t>
            </a:r>
          </a:p>
        </p:txBody>
      </p:sp>
      <p:cxnSp>
        <p:nvCxnSpPr>
          <p:cNvPr id="12" name="Straight Arrow Connector 11">
            <a:extLst>
              <a:ext uri="{FF2B5EF4-FFF2-40B4-BE49-F238E27FC236}">
                <a16:creationId xmlns:a16="http://schemas.microsoft.com/office/drawing/2014/main" id="{0CDF2462-21AC-C447-BC4C-B4F0DECD7BB6}"/>
              </a:ext>
            </a:extLst>
          </p:cNvPr>
          <p:cNvCxnSpPr/>
          <p:nvPr/>
        </p:nvCxnSpPr>
        <p:spPr>
          <a:xfrm flipH="1" flipV="1">
            <a:off x="439838" y="5706319"/>
            <a:ext cx="138896" cy="6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81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195473"/>
          </a:xfrm>
        </p:spPr>
        <p:txBody>
          <a:bodyPr/>
          <a:lstStyle/>
          <a:p>
            <a:r>
              <a:rPr lang="en-US" dirty="0"/>
              <a:t>Cell-type (cluster) proportions from each subject may be associated with condition under study</a:t>
            </a:r>
          </a:p>
          <a:p>
            <a:r>
              <a:rPr lang="en-US" dirty="0"/>
              <a:t>We can model the change in the odds of cluster membership of cells from a given subject with change in condition</a:t>
            </a:r>
          </a:p>
          <a:p>
            <a:r>
              <a:rPr lang="en-US" dirty="0"/>
              <a:t>Use generalized linear mixed effects models</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Between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2869352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61828-276C-184B-A2E5-0A0C064B94D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349735F2-7489-3241-ABED-B1A6D910D723}"/>
              </a:ext>
            </a:extLst>
          </p:cNvPr>
          <p:cNvSpPr>
            <a:spLocks noGrp="1"/>
          </p:cNvSpPr>
          <p:nvPr>
            <p:ph type="title"/>
          </p:nvPr>
        </p:nvSpPr>
        <p:spPr/>
        <p:txBody>
          <a:bodyPr/>
          <a:lstStyle/>
          <a:p>
            <a:r>
              <a:rPr lang="en-US" dirty="0"/>
              <a:t>Hands on: </a:t>
            </a:r>
            <a:br>
              <a:rPr lang="en-US" dirty="0"/>
            </a:br>
            <a:r>
              <a:rPr lang="en-US" dirty="0"/>
              <a:t>Multi-sample-multi condition comparison</a:t>
            </a:r>
          </a:p>
        </p:txBody>
      </p:sp>
    </p:spTree>
    <p:extLst>
      <p:ext uri="{BB962C8B-B14F-4D97-AF65-F5344CB8AC3E}">
        <p14:creationId xmlns:p14="http://schemas.microsoft.com/office/powerpoint/2010/main" val="409491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b="1" dirty="0"/>
              <a:t>Batch correction</a:t>
            </a:r>
          </a:p>
          <a:p>
            <a:pPr lvl="1"/>
            <a:r>
              <a:rPr lang="en-US" sz="2000" b="1"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85130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b="1" dirty="0"/>
              <a:t>Main messages </a:t>
            </a:r>
          </a:p>
          <a:p>
            <a:r>
              <a:rPr lang="en-US" sz="2000" dirty="0"/>
              <a:t>Introduce the data and the research questions (5 min)</a:t>
            </a:r>
          </a:p>
          <a:p>
            <a:r>
              <a:rPr lang="en-US" sz="2000" dirty="0"/>
              <a:t>Primer on statistics (5 min)</a:t>
            </a:r>
          </a:p>
          <a:p>
            <a:r>
              <a:rPr lang="en-US" sz="2000" dirty="0"/>
              <a:t>Normalization (30 min)</a:t>
            </a:r>
          </a:p>
          <a:p>
            <a:pPr lvl="1"/>
            <a:r>
              <a:rPr lang="en-US" sz="2000" dirty="0"/>
              <a:t>Hands-on</a:t>
            </a:r>
          </a:p>
          <a:p>
            <a:r>
              <a:rPr lang="en-US" sz="2000" dirty="0"/>
              <a:t>Finding marker genes (10 min)</a:t>
            </a:r>
          </a:p>
          <a:p>
            <a:pPr lvl="1"/>
            <a:r>
              <a:rPr lang="en-US" sz="2000" dirty="0"/>
              <a:t>Hands-on</a:t>
            </a:r>
          </a:p>
          <a:p>
            <a:r>
              <a:rPr lang="en-US" sz="2000" dirty="0"/>
              <a:t>Multi-sample multi-condition comparison (30 min)</a:t>
            </a:r>
          </a:p>
          <a:p>
            <a:pPr lvl="1"/>
            <a:r>
              <a:rPr lang="en-US" sz="2000" dirty="0"/>
              <a:t>Hands-on</a:t>
            </a:r>
          </a:p>
          <a:p>
            <a:r>
              <a:rPr lang="en-US" sz="2000" dirty="0"/>
              <a:t>Batch correction (15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05168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2769989"/>
          </a:xfrm>
        </p:spPr>
        <p:txBody>
          <a:bodyPr/>
          <a:lstStyle/>
          <a:p>
            <a:r>
              <a:rPr lang="en-US" dirty="0"/>
              <a:t>“</a:t>
            </a:r>
            <a:r>
              <a:rPr lang="en-US" sz="4000" dirty="0"/>
              <a:t>Batch effects are sub-groups of measurements that have qualitatively different </a:t>
            </a:r>
            <a:r>
              <a:rPr lang="en-US" sz="4000" dirty="0" err="1"/>
              <a:t>behaviour</a:t>
            </a:r>
            <a:r>
              <a:rPr lang="en-US" sz="4000" dirty="0"/>
              <a:t> across conditions and are unrelated to the biological or scientific variables in a study</a:t>
            </a:r>
            <a:r>
              <a:rPr lang="en-US" dirty="0"/>
              <a:t>”:</a:t>
            </a:r>
            <a:r>
              <a:rPr lang="en-US" i="1" dirty="0"/>
              <a:t> Leek et al 2010</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1375251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2292470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C333-7FAD-7247-8E1D-4F9EAB7B5918}"/>
              </a:ext>
            </a:extLst>
          </p:cNvPr>
          <p:cNvSpPr>
            <a:spLocks noGrp="1"/>
          </p:cNvSpPr>
          <p:nvPr>
            <p:ph type="body" sz="quarter" idx="10"/>
          </p:nvPr>
        </p:nvSpPr>
        <p:spPr>
          <a:xfrm>
            <a:off x="838200" y="1876483"/>
            <a:ext cx="10515600" cy="2195473"/>
          </a:xfrm>
        </p:spPr>
        <p:txBody>
          <a:bodyPr/>
          <a:lstStyle/>
          <a:p>
            <a:pPr marL="514350" indent="-514350">
              <a:buFont typeface="+mj-lt"/>
              <a:buAutoNum type="arabicPeriod"/>
            </a:pPr>
            <a:r>
              <a:rPr lang="en-US" dirty="0"/>
              <a:t>There is at least one cell-type that is common between the two data sets being integrated</a:t>
            </a:r>
          </a:p>
          <a:p>
            <a:pPr marL="514350" indent="-514350">
              <a:buFont typeface="+mj-lt"/>
              <a:buAutoNum type="arabicPeriod"/>
            </a:pPr>
            <a:r>
              <a:rPr lang="en-US" dirty="0"/>
              <a:t>Batch effects are orthogonal to the biological effects</a:t>
            </a:r>
          </a:p>
          <a:p>
            <a:pPr marL="514350" indent="-514350">
              <a:buFont typeface="+mj-lt"/>
              <a:buAutoNum type="arabicPeriod"/>
            </a:pPr>
            <a:r>
              <a:rPr lang="en-US" dirty="0"/>
              <a:t>Variation in batch effects across cells is much smaller than variation in biological effects</a:t>
            </a:r>
          </a:p>
        </p:txBody>
      </p:sp>
      <p:sp>
        <p:nvSpPr>
          <p:cNvPr id="3" name="Title 2">
            <a:extLst>
              <a:ext uri="{FF2B5EF4-FFF2-40B4-BE49-F238E27FC236}">
                <a16:creationId xmlns:a16="http://schemas.microsoft.com/office/drawing/2014/main" id="{CB568910-EDCF-EC42-A75D-B63496A4A0A5}"/>
              </a:ext>
            </a:extLst>
          </p:cNvPr>
          <p:cNvSpPr>
            <a:spLocks noGrp="1"/>
          </p:cNvSpPr>
          <p:nvPr>
            <p:ph type="title"/>
          </p:nvPr>
        </p:nvSpPr>
        <p:spPr/>
        <p:txBody>
          <a:bodyPr/>
          <a:lstStyle/>
          <a:p>
            <a:r>
              <a:rPr lang="en-US" dirty="0"/>
              <a:t>Important assumptions for batch correction methods</a:t>
            </a:r>
          </a:p>
        </p:txBody>
      </p:sp>
      <p:pic>
        <p:nvPicPr>
          <p:cNvPr id="5" name="Picture 4">
            <a:extLst>
              <a:ext uri="{FF2B5EF4-FFF2-40B4-BE49-F238E27FC236}">
                <a16:creationId xmlns:a16="http://schemas.microsoft.com/office/drawing/2014/main" id="{D758B26B-2D30-C44B-9311-FBEDD60B9989}"/>
              </a:ext>
            </a:extLst>
          </p:cNvPr>
          <p:cNvPicPr>
            <a:picLocks noChangeAspect="1"/>
          </p:cNvPicPr>
          <p:nvPr/>
        </p:nvPicPr>
        <p:blipFill>
          <a:blip r:embed="rId2"/>
          <a:stretch>
            <a:fillRect/>
          </a:stretch>
        </p:blipFill>
        <p:spPr>
          <a:xfrm>
            <a:off x="5578997" y="5816514"/>
            <a:ext cx="6493397" cy="1041486"/>
          </a:xfrm>
          <a:prstGeom prst="rect">
            <a:avLst/>
          </a:prstGeom>
        </p:spPr>
      </p:pic>
    </p:spTree>
    <p:extLst>
      <p:ext uri="{BB962C8B-B14F-4D97-AF65-F5344CB8AC3E}">
        <p14:creationId xmlns:p14="http://schemas.microsoft.com/office/powerpoint/2010/main" val="247152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F386-D22E-5740-88CC-B918562CC4B5}"/>
              </a:ext>
            </a:extLst>
          </p:cNvPr>
          <p:cNvPicPr>
            <a:picLocks noChangeAspect="1"/>
          </p:cNvPicPr>
          <p:nvPr/>
        </p:nvPicPr>
        <p:blipFill>
          <a:blip r:embed="rId2"/>
          <a:stretch>
            <a:fillRect/>
          </a:stretch>
        </p:blipFill>
        <p:spPr>
          <a:xfrm>
            <a:off x="0" y="0"/>
            <a:ext cx="5289630" cy="2182165"/>
          </a:xfrm>
          <a:prstGeom prst="rect">
            <a:avLst/>
          </a:prstGeom>
        </p:spPr>
      </p:pic>
      <p:pic>
        <p:nvPicPr>
          <p:cNvPr id="7" name="Picture 6">
            <a:extLst>
              <a:ext uri="{FF2B5EF4-FFF2-40B4-BE49-F238E27FC236}">
                <a16:creationId xmlns:a16="http://schemas.microsoft.com/office/drawing/2014/main" id="{EE6131C9-4D4B-5D4B-96F7-32A01F983802}"/>
              </a:ext>
            </a:extLst>
          </p:cNvPr>
          <p:cNvPicPr>
            <a:picLocks noChangeAspect="1"/>
          </p:cNvPicPr>
          <p:nvPr/>
        </p:nvPicPr>
        <p:blipFill>
          <a:blip r:embed="rId3"/>
          <a:stretch>
            <a:fillRect/>
          </a:stretch>
        </p:blipFill>
        <p:spPr>
          <a:xfrm>
            <a:off x="0" y="2639028"/>
            <a:ext cx="8006426" cy="3310700"/>
          </a:xfrm>
          <a:prstGeom prst="rect">
            <a:avLst/>
          </a:prstGeom>
        </p:spPr>
      </p:pic>
      <p:sp>
        <p:nvSpPr>
          <p:cNvPr id="8" name="TextBox 7">
            <a:extLst>
              <a:ext uri="{FF2B5EF4-FFF2-40B4-BE49-F238E27FC236}">
                <a16:creationId xmlns:a16="http://schemas.microsoft.com/office/drawing/2014/main" id="{7AD218F4-5936-2144-A03F-3F196F22F1AF}"/>
              </a:ext>
            </a:extLst>
          </p:cNvPr>
          <p:cNvSpPr txBox="1"/>
          <p:nvPr/>
        </p:nvSpPr>
        <p:spPr>
          <a:xfrm>
            <a:off x="5440101" y="1267765"/>
            <a:ext cx="914400" cy="914400"/>
          </a:xfrm>
          <a:prstGeom prst="rect">
            <a:avLst/>
          </a:prstGeom>
          <a:noFill/>
          <a:ln>
            <a:noFill/>
          </a:ln>
        </p:spPr>
        <p:txBody>
          <a:bodyPr wrap="none" rtlCol="0" anchor="ctr" anchorCtr="0">
            <a:noAutofit/>
          </a:bodyPr>
          <a:lstStyle/>
          <a:p>
            <a:pPr>
              <a:spcAft>
                <a:spcPts val="600"/>
              </a:spcAft>
            </a:pPr>
            <a:r>
              <a:rPr lang="en-US" sz="2000" dirty="0">
                <a:solidFill>
                  <a:srgbClr val="0070C0"/>
                </a:solidFill>
                <a:latin typeface="Helvetica" charset="0"/>
                <a:ea typeface="Times New Roman" charset="0"/>
                <a:cs typeface="Arial" charset="0"/>
              </a:rPr>
              <a:t>LIGER, Harmony and Seurat 3 top 3 performing methods!!</a:t>
            </a:r>
          </a:p>
        </p:txBody>
      </p:sp>
    </p:spTree>
    <p:extLst>
      <p:ext uri="{BB962C8B-B14F-4D97-AF65-F5344CB8AC3E}">
        <p14:creationId xmlns:p14="http://schemas.microsoft.com/office/powerpoint/2010/main" val="1905936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5F452-47B8-CA4B-8629-33E53DFF07CC}"/>
              </a:ext>
            </a:extLst>
          </p:cNvPr>
          <p:cNvSpPr>
            <a:spLocks noGrp="1"/>
          </p:cNvSpPr>
          <p:nvPr>
            <p:ph type="title"/>
          </p:nvPr>
        </p:nvSpPr>
        <p:spPr/>
        <p:txBody>
          <a:bodyPr/>
          <a:lstStyle/>
          <a:p>
            <a:r>
              <a:rPr lang="en-US" dirty="0"/>
              <a:t>Seurat 3: </a:t>
            </a:r>
            <a:r>
              <a:rPr lang="en-US" dirty="0" err="1"/>
              <a:t>IntegrateData</a:t>
            </a:r>
            <a:endParaRPr lang="en-US" dirty="0"/>
          </a:p>
        </p:txBody>
      </p:sp>
      <p:pic>
        <p:nvPicPr>
          <p:cNvPr id="5" name="Picture 4">
            <a:extLst>
              <a:ext uri="{FF2B5EF4-FFF2-40B4-BE49-F238E27FC236}">
                <a16:creationId xmlns:a16="http://schemas.microsoft.com/office/drawing/2014/main" id="{659253E2-894B-5849-88D4-1D598CD20573}"/>
              </a:ext>
            </a:extLst>
          </p:cNvPr>
          <p:cNvPicPr>
            <a:picLocks noChangeAspect="1"/>
          </p:cNvPicPr>
          <p:nvPr/>
        </p:nvPicPr>
        <p:blipFill>
          <a:blip r:embed="rId3"/>
          <a:stretch>
            <a:fillRect/>
          </a:stretch>
        </p:blipFill>
        <p:spPr>
          <a:xfrm>
            <a:off x="1278131" y="1690688"/>
            <a:ext cx="8745546" cy="5158605"/>
          </a:xfrm>
          <a:prstGeom prst="rect">
            <a:avLst/>
          </a:prstGeom>
        </p:spPr>
      </p:pic>
    </p:spTree>
    <p:extLst>
      <p:ext uri="{BB962C8B-B14F-4D97-AF65-F5344CB8AC3E}">
        <p14:creationId xmlns:p14="http://schemas.microsoft.com/office/powerpoint/2010/main" val="2772854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2B1EC-EF45-5848-A05D-93E3B8439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06258B-0BDF-9F47-86DD-AE6207C8D040}"/>
              </a:ext>
            </a:extLst>
          </p:cNvPr>
          <p:cNvSpPr>
            <a:spLocks noGrp="1"/>
          </p:cNvSpPr>
          <p:nvPr>
            <p:ph type="title"/>
          </p:nvPr>
        </p:nvSpPr>
        <p:spPr/>
        <p:txBody>
          <a:bodyPr/>
          <a:lstStyle/>
          <a:p>
            <a:r>
              <a:rPr lang="en-US" dirty="0"/>
              <a:t>Hands-on: Batch correction</a:t>
            </a:r>
          </a:p>
        </p:txBody>
      </p:sp>
    </p:spTree>
    <p:extLst>
      <p:ext uri="{BB962C8B-B14F-4D97-AF65-F5344CB8AC3E}">
        <p14:creationId xmlns:p14="http://schemas.microsoft.com/office/powerpoint/2010/main" val="322264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dirty="0"/>
              <a:t>Introduce the data and the research questions</a:t>
            </a:r>
          </a:p>
          <a:p>
            <a:r>
              <a:rPr lang="en-US" sz="2000" dirty="0"/>
              <a:t>Primer on statistics</a:t>
            </a:r>
          </a:p>
          <a:p>
            <a:r>
              <a:rPr lang="en-US" sz="2000" dirty="0"/>
              <a:t>Normalization</a:t>
            </a:r>
          </a:p>
          <a:p>
            <a:pPr lvl="1"/>
            <a:r>
              <a:rPr lang="en-US" sz="2000" dirty="0"/>
              <a:t>Hands-on</a:t>
            </a:r>
          </a:p>
          <a:p>
            <a:r>
              <a:rPr lang="en-US" sz="2000" dirty="0"/>
              <a:t>Finding marker genes</a:t>
            </a:r>
          </a:p>
          <a:p>
            <a:pPr lvl="1"/>
            <a:r>
              <a:rPr lang="en-US" sz="2000" dirty="0"/>
              <a:t>Hands-on</a:t>
            </a:r>
          </a:p>
          <a:p>
            <a:r>
              <a:rPr lang="en-US" sz="2000" dirty="0"/>
              <a:t>Multi-sample multi-condition comparison</a:t>
            </a:r>
          </a:p>
          <a:p>
            <a:pPr lvl="1"/>
            <a:r>
              <a:rPr lang="en-US" sz="2000" dirty="0"/>
              <a:t>Hands-on</a:t>
            </a:r>
          </a:p>
          <a:p>
            <a:r>
              <a:rPr lang="en-US" sz="2000" dirty="0"/>
              <a:t>Batch correction</a:t>
            </a:r>
          </a:p>
          <a:p>
            <a:pPr lvl="1"/>
            <a:r>
              <a:rPr lang="en-US" sz="2000" dirty="0"/>
              <a:t>Hands-on</a:t>
            </a:r>
          </a:p>
          <a:p>
            <a:r>
              <a:rPr lang="en-US" sz="2000"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195908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1207304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E197AD-38F5-8C44-9E58-0DBC96F980E2}"/>
              </a:ext>
            </a:extLst>
          </p:cNvPr>
          <p:cNvSpPr>
            <a:spLocks noGrp="1"/>
          </p:cNvSpPr>
          <p:nvPr>
            <p:ph type="body" sz="quarter" idx="10"/>
          </p:nvPr>
        </p:nvSpPr>
        <p:spPr>
          <a:xfrm>
            <a:off x="838200" y="1876483"/>
            <a:ext cx="10515600" cy="1042337"/>
          </a:xfrm>
        </p:spPr>
        <p:txBody>
          <a:bodyPr/>
          <a:lstStyle/>
          <a:p>
            <a:endParaRPr lang="en-US" sz="1000" dirty="0"/>
          </a:p>
          <a:p>
            <a:r>
              <a:rPr lang="en-US" i="1" dirty="0"/>
              <a:t>Session 4</a:t>
            </a:r>
            <a:r>
              <a:rPr lang="en-US" dirty="0"/>
              <a:t>: Network analysis of single-cell data, trajectory analysis, Q&amp;A. (Thurs)</a:t>
            </a:r>
          </a:p>
        </p:txBody>
      </p:sp>
      <p:sp>
        <p:nvSpPr>
          <p:cNvPr id="5" name="Title 4">
            <a:extLst>
              <a:ext uri="{FF2B5EF4-FFF2-40B4-BE49-F238E27FC236}">
                <a16:creationId xmlns:a16="http://schemas.microsoft.com/office/drawing/2014/main" id="{09B82B15-5DB8-DF45-A0B7-B76280A70CF4}"/>
              </a:ext>
            </a:extLst>
          </p:cNvPr>
          <p:cNvSpPr>
            <a:spLocks noGrp="1"/>
          </p:cNvSpPr>
          <p:nvPr>
            <p:ph type="title"/>
          </p:nvPr>
        </p:nvSpPr>
        <p:spPr/>
        <p:txBody>
          <a:bodyPr>
            <a:normAutofit/>
          </a:bodyPr>
          <a:lstStyle/>
          <a:p>
            <a:r>
              <a:rPr lang="en-US" sz="3600" dirty="0"/>
              <a:t>Upcoming sessions</a:t>
            </a:r>
          </a:p>
        </p:txBody>
      </p:sp>
    </p:spTree>
    <p:extLst>
      <p:ext uri="{BB962C8B-B14F-4D97-AF65-F5344CB8AC3E}">
        <p14:creationId xmlns:p14="http://schemas.microsoft.com/office/powerpoint/2010/main" val="387602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275051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903837"/>
          </a:xfrm>
        </p:spPr>
        <p:txBody>
          <a:bodyPr/>
          <a:lstStyle/>
          <a:p>
            <a:r>
              <a:rPr lang="en-US" dirty="0">
                <a:hlinkClick r:id="rId2"/>
              </a:rPr>
              <a:t>https://www.surveymonkey.com/r/F75J6VZ</a:t>
            </a:r>
            <a:r>
              <a:rPr lang="en-US" dirty="0"/>
              <a:t>\</a:t>
            </a:r>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419876"/>
          </a:xfrm>
        </p:spPr>
        <p:txBody>
          <a:bodyPr/>
          <a:lstStyle/>
          <a:p>
            <a:r>
              <a:rPr lang="en-US" b="1" dirty="0"/>
              <a:t>Krishna Chaudhary</a:t>
            </a:r>
            <a:r>
              <a:rPr lang="en-US" dirty="0"/>
              <a:t>, Bioinformatics Core</a:t>
            </a:r>
          </a:p>
          <a:p>
            <a:r>
              <a:rPr lang="en-US" dirty="0"/>
              <a:t>Alex Pico, Bioinformatics Core</a:t>
            </a:r>
          </a:p>
          <a:p>
            <a:r>
              <a:rPr lang="en-US" dirty="0"/>
              <a:t>Min-</a:t>
            </a:r>
            <a:r>
              <a:rPr lang="en-US" dirty="0" err="1"/>
              <a:t>Gyoung</a:t>
            </a:r>
            <a:r>
              <a:rPr lang="en-US" dirty="0"/>
              <a:t> Shin,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61039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2115367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1009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510226"/>
          </a:xfrm>
        </p:spPr>
        <p:txBody>
          <a:bodyPr/>
          <a:lstStyle/>
          <a:p>
            <a:r>
              <a:rPr lang="en-US" sz="2000" dirty="0"/>
              <a:t>Main messages</a:t>
            </a:r>
          </a:p>
          <a:p>
            <a:r>
              <a:rPr lang="en-US" sz="2000" b="1" dirty="0"/>
              <a:t>Introduce the data and the research questions</a:t>
            </a:r>
          </a:p>
          <a:p>
            <a:r>
              <a:rPr lang="en-US" sz="2000" dirty="0"/>
              <a:t>Primer on statistics (5 min)</a:t>
            </a:r>
          </a:p>
          <a:p>
            <a:r>
              <a:rPr lang="en-US" sz="2000" dirty="0"/>
              <a:t>Normalization (30 mins)</a:t>
            </a:r>
          </a:p>
          <a:p>
            <a:pPr lvl="1"/>
            <a:r>
              <a:rPr lang="en-US" sz="2000" dirty="0"/>
              <a:t>Hands-on</a:t>
            </a:r>
          </a:p>
          <a:p>
            <a:r>
              <a:rPr lang="en-US" sz="2000" dirty="0"/>
              <a:t>Finding marker genes (15 mins)</a:t>
            </a:r>
          </a:p>
          <a:p>
            <a:pPr lvl="1"/>
            <a:r>
              <a:rPr lang="en-US" sz="2000" dirty="0"/>
              <a:t>Hands-on</a:t>
            </a:r>
          </a:p>
          <a:p>
            <a:r>
              <a:rPr lang="en-US" sz="2000" dirty="0"/>
              <a:t>Multi-sample multi-condition comparison (30-45 mins)</a:t>
            </a:r>
          </a:p>
          <a:p>
            <a:pPr lvl="1"/>
            <a:r>
              <a:rPr lang="en-US" sz="2000" dirty="0"/>
              <a:t>Hands-on</a:t>
            </a:r>
          </a:p>
          <a:p>
            <a:r>
              <a:rPr lang="en-US" sz="2000" dirty="0"/>
              <a:t>Batch correction (20 mins)</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56705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21257</TotalTime>
  <Words>2147</Words>
  <Application>Microsoft Macintosh PowerPoint</Application>
  <PresentationFormat>Widescreen</PresentationFormat>
  <Paragraphs>374</Paragraphs>
  <Slides>54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Helvetica</vt:lpstr>
      <vt:lpstr>Phosphate Inline</vt:lpstr>
      <vt:lpstr>Zapf Dingbats</vt:lpstr>
      <vt:lpstr>Office Theme</vt:lpstr>
      <vt:lpstr>Session 3: Single-cell RNA-seq Normalization, Batch Correction and Differential Expression</vt:lpstr>
      <vt:lpstr>PowerPoint Presentation</vt:lpstr>
      <vt:lpstr>Typical scientific questions</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Why all this fuss about normalization and batch correction?</vt:lpstr>
      <vt:lpstr>Normalization vs batch effects</vt:lpstr>
      <vt:lpstr>PowerPoint Presentation</vt:lpstr>
      <vt:lpstr>Why normalize for scRNA-seq</vt:lpstr>
      <vt:lpstr>Four main classes of normalization</vt:lpstr>
      <vt:lpstr>1. Library size normalization</vt:lpstr>
      <vt:lpstr>2. Deconvolution normalization</vt:lpstr>
      <vt:lpstr>3. Spike-in normalization</vt:lpstr>
      <vt:lpstr>4. Variance-stabilizing transformation</vt:lpstr>
      <vt:lpstr>PowerPoint Presentation</vt:lpstr>
      <vt:lpstr>Hands-on: Normalization</vt:lpstr>
      <vt:lpstr>Outline for this session</vt:lpstr>
      <vt:lpstr>Cluster identification: marker genes</vt:lpstr>
      <vt:lpstr>PowerPoint Presentation</vt:lpstr>
      <vt:lpstr>Hands-on: Find marker genes</vt:lpstr>
      <vt:lpstr>Outline for this session</vt:lpstr>
      <vt:lpstr>Multi-sample-multi condition comparison</vt:lpstr>
      <vt:lpstr>Multi-sample-multi condition comparison</vt:lpstr>
      <vt:lpstr>Within cluster:  Multi-sample-multi condition comparison</vt:lpstr>
      <vt:lpstr>PowerPoint Presentation</vt:lpstr>
      <vt:lpstr>Between cluster:  Multi-sample-multi condition comparison</vt:lpstr>
      <vt:lpstr>Hands on:  Multi-sample-multi condition comparison</vt:lpstr>
      <vt:lpstr>Outline for this session</vt:lpstr>
      <vt:lpstr>Define batch effects</vt:lpstr>
      <vt:lpstr>Batch effects could arise</vt:lpstr>
      <vt:lpstr>Important assumptions for batch correction methods</vt:lpstr>
      <vt:lpstr>PowerPoint Presentation</vt:lpstr>
      <vt:lpstr>Seurat 3: IntegrateData</vt:lpstr>
      <vt:lpstr>Hands-on: Batch correction</vt:lpstr>
      <vt:lpstr>Outline for this session</vt:lpstr>
      <vt:lpstr>Main points I want to convey</vt:lpstr>
      <vt:lpstr>Upcoming sessions</vt:lpstr>
      <vt:lpstr>Helpful resources</vt:lpstr>
      <vt:lpstr>Your feedback is important to us!</vt:lpstr>
      <vt:lpstr>Thank you</vt:lpstr>
      <vt:lpstr>PowerPoint Presentation</vt:lpstr>
      <vt:lpstr>Distribution of p-values across all genes (simulated data)</vt:lpstr>
      <vt:lpstr>Scatter of fold-changes over repeated experiments (simulated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1261</cp:revision>
  <cp:lastPrinted>2018-09-20T23:56:57Z</cp:lastPrinted>
  <dcterms:created xsi:type="dcterms:W3CDTF">2020-08-17T05:35:40Z</dcterms:created>
  <dcterms:modified xsi:type="dcterms:W3CDTF">2021-03-30T22:21:48Z</dcterms:modified>
</cp:coreProperties>
</file>